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3"/>
    <p:sldMasterId id="2147483733" r:id="rId4"/>
  </p:sldMasterIdLst>
  <p:notesMasterIdLst>
    <p:notesMasterId r:id="rId62"/>
  </p:notesMasterIdLst>
  <p:handoutMasterIdLst>
    <p:handoutMasterId r:id="rId63"/>
  </p:handoutMasterIdLst>
  <p:sldIdLst>
    <p:sldId id="256" r:id="rId5"/>
    <p:sldId id="395" r:id="rId6"/>
    <p:sldId id="323" r:id="rId7"/>
    <p:sldId id="394" r:id="rId8"/>
    <p:sldId id="314" r:id="rId9"/>
    <p:sldId id="315" r:id="rId10"/>
    <p:sldId id="316" r:id="rId11"/>
    <p:sldId id="258" r:id="rId12"/>
    <p:sldId id="296" r:id="rId13"/>
    <p:sldId id="324" r:id="rId14"/>
    <p:sldId id="320" r:id="rId15"/>
    <p:sldId id="261" r:id="rId16"/>
    <p:sldId id="259" r:id="rId17"/>
    <p:sldId id="263" r:id="rId18"/>
    <p:sldId id="331" r:id="rId19"/>
    <p:sldId id="332" r:id="rId20"/>
    <p:sldId id="333" r:id="rId21"/>
    <p:sldId id="295" r:id="rId22"/>
    <p:sldId id="369" r:id="rId23"/>
    <p:sldId id="370" r:id="rId24"/>
    <p:sldId id="371" r:id="rId25"/>
    <p:sldId id="372" r:id="rId26"/>
    <p:sldId id="373" r:id="rId27"/>
    <p:sldId id="374" r:id="rId28"/>
    <p:sldId id="303" r:id="rId29"/>
    <p:sldId id="302" r:id="rId30"/>
    <p:sldId id="375" r:id="rId31"/>
    <p:sldId id="376" r:id="rId32"/>
    <p:sldId id="377" r:id="rId33"/>
    <p:sldId id="378" r:id="rId34"/>
    <p:sldId id="379" r:id="rId35"/>
    <p:sldId id="380" r:id="rId36"/>
    <p:sldId id="381" r:id="rId37"/>
    <p:sldId id="382" r:id="rId38"/>
    <p:sldId id="383" r:id="rId39"/>
    <p:sldId id="384" r:id="rId40"/>
    <p:sldId id="385" r:id="rId41"/>
    <p:sldId id="366" r:id="rId42"/>
    <p:sldId id="367" r:id="rId43"/>
    <p:sldId id="368" r:id="rId44"/>
    <p:sldId id="386" r:id="rId45"/>
    <p:sldId id="387" r:id="rId46"/>
    <p:sldId id="388" r:id="rId47"/>
    <p:sldId id="392" r:id="rId48"/>
    <p:sldId id="390" r:id="rId49"/>
    <p:sldId id="389" r:id="rId50"/>
    <p:sldId id="391" r:id="rId51"/>
    <p:sldId id="308" r:id="rId52"/>
    <p:sldId id="393" r:id="rId53"/>
    <p:sldId id="313" r:id="rId54"/>
    <p:sldId id="329" r:id="rId55"/>
    <p:sldId id="334" r:id="rId56"/>
    <p:sldId id="322" r:id="rId57"/>
    <p:sldId id="292" r:id="rId58"/>
    <p:sldId id="328" r:id="rId59"/>
    <p:sldId id="317" r:id="rId60"/>
    <p:sldId id="327" r:id="rId61"/>
  </p:sldIdLst>
  <p:sldSz cx="9144000" cy="6858000" type="screen4x3"/>
  <p:notesSz cx="6934200" cy="9232900"/>
  <p:defaultTextStyle>
    <a:defPPr>
      <a:defRPr lang="en-US"/>
    </a:defPPr>
    <a:lvl1pPr algn="l" rtl="0" eaLnBrk="0" fontAlgn="base" hangingPunct="0">
      <a:spcBef>
        <a:spcPct val="0"/>
      </a:spcBef>
      <a:spcAft>
        <a:spcPct val="0"/>
      </a:spcAft>
      <a:defRPr sz="10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10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10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10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1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1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1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1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1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8">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L. Marshall-Keim" initials="TLM" lastIdx="1" clrIdx="0">
    <p:extLst>
      <p:ext uri="{19B8F6BF-5375-455C-9EA6-DF929625EA0E}">
        <p15:presenceInfo xmlns:p15="http://schemas.microsoft.com/office/powerpoint/2012/main" userId="S-1-5-21-79331101-1198936889-320618023-123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FFCC"/>
    <a:srgbClr val="6699CC"/>
    <a:srgbClr val="FF3300"/>
    <a:srgbClr val="FFFF99"/>
    <a:srgbClr val="DDE6F3"/>
    <a:srgbClr val="D1DEEF"/>
    <a:srgbClr val="96C0C8"/>
    <a:srgbClr val="AEC4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13" autoAdjust="0"/>
    <p:restoredTop sz="96576" autoAdjust="0"/>
  </p:normalViewPr>
  <p:slideViewPr>
    <p:cSldViewPr>
      <p:cViewPr varScale="1">
        <p:scale>
          <a:sx n="104" d="100"/>
          <a:sy n="104" d="100"/>
        </p:scale>
        <p:origin x="954" y="11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76"/>
    </p:cViewPr>
  </p:sorterViewPr>
  <p:notesViewPr>
    <p:cSldViewPr>
      <p:cViewPr varScale="1">
        <p:scale>
          <a:sx n="61" d="100"/>
          <a:sy n="61" d="100"/>
        </p:scale>
        <p:origin x="-1968" y="-90"/>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2.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3995738" cy="460375"/>
          </a:xfrm>
          <a:prstGeom prst="rect">
            <a:avLst/>
          </a:prstGeom>
          <a:noFill/>
          <a:ln w="9525">
            <a:noFill/>
            <a:miter lim="800000"/>
            <a:headEnd/>
            <a:tailEnd/>
          </a:ln>
          <a:effectLst/>
        </p:spPr>
        <p:txBody>
          <a:bodyPr vert="horz" wrap="square" lIns="90791" tIns="45395" rIns="90791" bIns="45395" numCol="1" anchor="t" anchorCtr="0" compatLnSpc="1">
            <a:prstTxWarp prst="textNoShape">
              <a:avLst/>
            </a:prstTxWarp>
          </a:bodyPr>
          <a:lstStyle>
            <a:lvl1pPr eaLnBrk="1" hangingPunct="1">
              <a:spcBef>
                <a:spcPct val="0"/>
              </a:spcBef>
              <a:defRPr sz="1200">
                <a:latin typeface="Arial" charset="0"/>
              </a:defRPr>
            </a:lvl1pPr>
          </a:lstStyle>
          <a:p>
            <a:pPr>
              <a:defRPr/>
            </a:pPr>
            <a:r>
              <a:rPr lang="en-US" altLang="ja-JP" dirty="0"/>
              <a:t>Designing Products and Processes Using Six Sigma</a:t>
            </a:r>
          </a:p>
          <a:p>
            <a:pPr>
              <a:defRPr/>
            </a:pPr>
            <a:r>
              <a:rPr lang="en-US" altLang="ja-JP" dirty="0"/>
              <a:t>Module 5 – Optimization Using Monte Carlo Simulation</a:t>
            </a:r>
          </a:p>
        </p:txBody>
      </p:sp>
      <p:sp>
        <p:nvSpPr>
          <p:cNvPr id="60419" name="Rectangle 3"/>
          <p:cNvSpPr>
            <a:spLocks noGrp="1" noChangeArrowheads="1"/>
          </p:cNvSpPr>
          <p:nvPr>
            <p:ph type="dt" sz="quarter" idx="1"/>
          </p:nvPr>
        </p:nvSpPr>
        <p:spPr bwMode="auto">
          <a:xfrm>
            <a:off x="3927475" y="0"/>
            <a:ext cx="3005138" cy="460375"/>
          </a:xfrm>
          <a:prstGeom prst="rect">
            <a:avLst/>
          </a:prstGeom>
          <a:noFill/>
          <a:ln w="9525">
            <a:noFill/>
            <a:miter lim="800000"/>
            <a:headEnd/>
            <a:tailEnd/>
          </a:ln>
          <a:effectLst/>
        </p:spPr>
        <p:txBody>
          <a:bodyPr vert="horz" wrap="square" lIns="90791" tIns="45395" rIns="90791" bIns="45395" numCol="1" anchor="t" anchorCtr="0" compatLnSpc="1">
            <a:prstTxWarp prst="textNoShape">
              <a:avLst/>
            </a:prstTxWarp>
          </a:bodyPr>
          <a:lstStyle>
            <a:lvl1pPr algn="r" eaLnBrk="1" hangingPunct="1">
              <a:spcBef>
                <a:spcPct val="0"/>
              </a:spcBef>
              <a:defRPr sz="1200">
                <a:latin typeface="Arial" charset="0"/>
              </a:defRPr>
            </a:lvl1pPr>
          </a:lstStyle>
          <a:p>
            <a:pPr>
              <a:defRPr/>
            </a:pPr>
            <a:endParaRPr lang="en-US" altLang="ja-JP" dirty="0"/>
          </a:p>
        </p:txBody>
      </p:sp>
      <p:sp>
        <p:nvSpPr>
          <p:cNvPr id="60420" name="Rectangle 4"/>
          <p:cNvSpPr>
            <a:spLocks noGrp="1" noChangeArrowheads="1"/>
          </p:cNvSpPr>
          <p:nvPr>
            <p:ph type="ftr" sz="quarter" idx="2"/>
          </p:nvPr>
        </p:nvSpPr>
        <p:spPr bwMode="auto">
          <a:xfrm>
            <a:off x="0" y="8770938"/>
            <a:ext cx="3005138" cy="460375"/>
          </a:xfrm>
          <a:prstGeom prst="rect">
            <a:avLst/>
          </a:prstGeom>
          <a:noFill/>
          <a:ln w="9525">
            <a:noFill/>
            <a:miter lim="800000"/>
            <a:headEnd/>
            <a:tailEnd/>
          </a:ln>
          <a:effectLst/>
        </p:spPr>
        <p:txBody>
          <a:bodyPr vert="horz" wrap="square" lIns="90791" tIns="45395" rIns="90791" bIns="45395" numCol="1" anchor="b" anchorCtr="0" compatLnSpc="1">
            <a:prstTxWarp prst="textNoShape">
              <a:avLst/>
            </a:prstTxWarp>
          </a:bodyPr>
          <a:lstStyle>
            <a:lvl1pPr eaLnBrk="1" hangingPunct="1">
              <a:spcBef>
                <a:spcPct val="0"/>
              </a:spcBef>
              <a:defRPr sz="1200">
                <a:latin typeface="Arial" charset="0"/>
              </a:defRPr>
            </a:lvl1pPr>
          </a:lstStyle>
          <a:p>
            <a:pPr>
              <a:defRPr/>
            </a:pPr>
            <a:endParaRPr lang="en-US" altLang="ja-JP" dirty="0"/>
          </a:p>
        </p:txBody>
      </p:sp>
      <p:sp>
        <p:nvSpPr>
          <p:cNvPr id="60421" name="Rectangle 5"/>
          <p:cNvSpPr>
            <a:spLocks noGrp="1" noChangeArrowheads="1"/>
          </p:cNvSpPr>
          <p:nvPr>
            <p:ph type="sldNum" sz="quarter" idx="3"/>
          </p:nvPr>
        </p:nvSpPr>
        <p:spPr bwMode="auto">
          <a:xfrm>
            <a:off x="3927475" y="8770938"/>
            <a:ext cx="3005138" cy="460375"/>
          </a:xfrm>
          <a:prstGeom prst="rect">
            <a:avLst/>
          </a:prstGeom>
          <a:noFill/>
          <a:ln w="9525">
            <a:noFill/>
            <a:miter lim="800000"/>
            <a:headEnd/>
            <a:tailEnd/>
          </a:ln>
          <a:effectLst/>
        </p:spPr>
        <p:txBody>
          <a:bodyPr vert="horz" wrap="square" lIns="90791" tIns="45395" rIns="90791" bIns="45395" numCol="1" anchor="b" anchorCtr="0" compatLnSpc="1">
            <a:prstTxWarp prst="textNoShape">
              <a:avLst/>
            </a:prstTxWarp>
          </a:bodyPr>
          <a:lstStyle>
            <a:lvl1pPr algn="r" eaLnBrk="1" hangingPunct="1">
              <a:spcBef>
                <a:spcPct val="0"/>
              </a:spcBef>
              <a:defRPr sz="1200" smtClean="0"/>
            </a:lvl1pPr>
          </a:lstStyle>
          <a:p>
            <a:pPr>
              <a:defRPr/>
            </a:pPr>
            <a:fld id="{637F8B76-DCF0-41DC-947C-313ECD84EF3F}" type="slidenum">
              <a:rPr lang="ja-JP" altLang="en-US"/>
              <a:pPr>
                <a:defRPr/>
              </a:pPr>
              <a:t>‹#›</a:t>
            </a:fld>
            <a:endParaRPr lang="en-US" altLang="ja-JP" dirty="0"/>
          </a:p>
        </p:txBody>
      </p:sp>
    </p:spTree>
    <p:extLst>
      <p:ext uri="{BB962C8B-B14F-4D97-AF65-F5344CB8AC3E}">
        <p14:creationId xmlns:p14="http://schemas.microsoft.com/office/powerpoint/2010/main" val="39874403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0791" tIns="45395" rIns="90791" bIns="45395" numCol="1" anchor="t" anchorCtr="0" compatLnSpc="1">
            <a:prstTxWarp prst="textNoShape">
              <a:avLst/>
            </a:prstTxWarp>
          </a:bodyPr>
          <a:lstStyle>
            <a:lvl1pPr eaLnBrk="1" hangingPunct="1">
              <a:spcBef>
                <a:spcPct val="0"/>
              </a:spcBef>
              <a:defRPr sz="1200">
                <a:latin typeface="Arial" charset="0"/>
              </a:defRPr>
            </a:lvl1pPr>
          </a:lstStyle>
          <a:p>
            <a:pPr>
              <a:defRPr/>
            </a:pPr>
            <a:endParaRPr lang="en-US" altLang="ja-JP" dirty="0"/>
          </a:p>
        </p:txBody>
      </p:sp>
      <p:sp>
        <p:nvSpPr>
          <p:cNvPr id="63491" name="Rectangle 3"/>
          <p:cNvSpPr>
            <a:spLocks noGrp="1" noChangeArrowheads="1"/>
          </p:cNvSpPr>
          <p:nvPr>
            <p:ph type="dt" idx="1"/>
          </p:nvPr>
        </p:nvSpPr>
        <p:spPr bwMode="auto">
          <a:xfrm>
            <a:off x="3927475" y="0"/>
            <a:ext cx="3005138" cy="460375"/>
          </a:xfrm>
          <a:prstGeom prst="rect">
            <a:avLst/>
          </a:prstGeom>
          <a:noFill/>
          <a:ln w="9525">
            <a:noFill/>
            <a:miter lim="800000"/>
            <a:headEnd/>
            <a:tailEnd/>
          </a:ln>
          <a:effectLst/>
        </p:spPr>
        <p:txBody>
          <a:bodyPr vert="horz" wrap="square" lIns="90791" tIns="45395" rIns="90791" bIns="45395" numCol="1" anchor="t" anchorCtr="0" compatLnSpc="1">
            <a:prstTxWarp prst="textNoShape">
              <a:avLst/>
            </a:prstTxWarp>
          </a:bodyPr>
          <a:lstStyle>
            <a:lvl1pPr algn="r" eaLnBrk="1" hangingPunct="1">
              <a:spcBef>
                <a:spcPct val="0"/>
              </a:spcBef>
              <a:defRPr sz="1200">
                <a:latin typeface="Arial" charset="0"/>
              </a:defRPr>
            </a:lvl1pPr>
          </a:lstStyle>
          <a:p>
            <a:pPr>
              <a:defRPr/>
            </a:pPr>
            <a:endParaRPr lang="en-US" altLang="ja-JP" dirty="0"/>
          </a:p>
        </p:txBody>
      </p:sp>
      <p:sp>
        <p:nvSpPr>
          <p:cNvPr id="3076" name="Rectangle 4"/>
          <p:cNvSpPr>
            <a:spLocks noGrp="1" noRot="1" noChangeAspect="1" noChangeArrowheads="1" noTextEdit="1"/>
          </p:cNvSpPr>
          <p:nvPr>
            <p:ph type="sldImg" idx="2"/>
          </p:nvPr>
        </p:nvSpPr>
        <p:spPr bwMode="auto">
          <a:xfrm>
            <a:off x="1158875" y="693738"/>
            <a:ext cx="4616450" cy="34623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3" name="Rectangle 5"/>
          <p:cNvSpPr>
            <a:spLocks noGrp="1" noChangeArrowheads="1"/>
          </p:cNvSpPr>
          <p:nvPr>
            <p:ph type="body" sz="quarter" idx="3"/>
          </p:nvPr>
        </p:nvSpPr>
        <p:spPr bwMode="auto">
          <a:xfrm>
            <a:off x="693738" y="4386263"/>
            <a:ext cx="5546725" cy="4152900"/>
          </a:xfrm>
          <a:prstGeom prst="rect">
            <a:avLst/>
          </a:prstGeom>
          <a:noFill/>
          <a:ln w="9525">
            <a:noFill/>
            <a:miter lim="800000"/>
            <a:headEnd/>
            <a:tailEnd/>
          </a:ln>
          <a:effectLst/>
        </p:spPr>
        <p:txBody>
          <a:bodyPr vert="horz" wrap="square" lIns="90791" tIns="45395" rIns="90791" bIns="45395" numCol="1" anchor="t" anchorCtr="0" compatLnSpc="1">
            <a:prstTxWarp prst="textNoShape">
              <a:avLst/>
            </a:prstTxWarp>
          </a:bodyPr>
          <a:lstStyle/>
          <a:p>
            <a:pPr lvl="0"/>
            <a:r>
              <a:rPr lang="en-US" altLang="ja-JP" noProof="0"/>
              <a:t>Click to edit Master text styles</a:t>
            </a:r>
          </a:p>
          <a:p>
            <a:pPr lvl="1"/>
            <a:r>
              <a:rPr lang="en-US" altLang="ja-JP" noProof="0"/>
              <a:t>Second level</a:t>
            </a:r>
          </a:p>
          <a:p>
            <a:pPr lvl="2"/>
            <a:r>
              <a:rPr lang="en-US" altLang="ja-JP" noProof="0"/>
              <a:t>Third level</a:t>
            </a:r>
          </a:p>
          <a:p>
            <a:pPr lvl="3"/>
            <a:r>
              <a:rPr lang="en-US" altLang="ja-JP" noProof="0"/>
              <a:t>Fourth level</a:t>
            </a:r>
          </a:p>
          <a:p>
            <a:pPr lvl="4"/>
            <a:r>
              <a:rPr lang="en-US" altLang="ja-JP" noProof="0"/>
              <a:t>Fifth level</a:t>
            </a:r>
          </a:p>
        </p:txBody>
      </p:sp>
      <p:sp>
        <p:nvSpPr>
          <p:cNvPr id="63494" name="Rectangle 6"/>
          <p:cNvSpPr>
            <a:spLocks noGrp="1" noChangeArrowheads="1"/>
          </p:cNvSpPr>
          <p:nvPr>
            <p:ph type="ftr" sz="quarter" idx="4"/>
          </p:nvPr>
        </p:nvSpPr>
        <p:spPr bwMode="auto">
          <a:xfrm>
            <a:off x="0" y="8770938"/>
            <a:ext cx="3005138" cy="460375"/>
          </a:xfrm>
          <a:prstGeom prst="rect">
            <a:avLst/>
          </a:prstGeom>
          <a:noFill/>
          <a:ln w="9525">
            <a:noFill/>
            <a:miter lim="800000"/>
            <a:headEnd/>
            <a:tailEnd/>
          </a:ln>
          <a:effectLst/>
        </p:spPr>
        <p:txBody>
          <a:bodyPr vert="horz" wrap="square" lIns="90791" tIns="45395" rIns="90791" bIns="45395" numCol="1" anchor="b" anchorCtr="0" compatLnSpc="1">
            <a:prstTxWarp prst="textNoShape">
              <a:avLst/>
            </a:prstTxWarp>
          </a:bodyPr>
          <a:lstStyle>
            <a:lvl1pPr eaLnBrk="1" hangingPunct="1">
              <a:spcBef>
                <a:spcPct val="0"/>
              </a:spcBef>
              <a:defRPr sz="1200">
                <a:latin typeface="Arial" charset="0"/>
              </a:defRPr>
            </a:lvl1pPr>
          </a:lstStyle>
          <a:p>
            <a:pPr>
              <a:defRPr/>
            </a:pPr>
            <a:endParaRPr lang="en-US" altLang="ja-JP" dirty="0"/>
          </a:p>
        </p:txBody>
      </p:sp>
      <p:sp>
        <p:nvSpPr>
          <p:cNvPr id="63495" name="Rectangle 7"/>
          <p:cNvSpPr>
            <a:spLocks noGrp="1" noChangeArrowheads="1"/>
          </p:cNvSpPr>
          <p:nvPr>
            <p:ph type="sldNum" sz="quarter" idx="5"/>
          </p:nvPr>
        </p:nvSpPr>
        <p:spPr bwMode="auto">
          <a:xfrm>
            <a:off x="3927475" y="8770938"/>
            <a:ext cx="3005138" cy="460375"/>
          </a:xfrm>
          <a:prstGeom prst="rect">
            <a:avLst/>
          </a:prstGeom>
          <a:noFill/>
          <a:ln w="9525">
            <a:noFill/>
            <a:miter lim="800000"/>
            <a:headEnd/>
            <a:tailEnd/>
          </a:ln>
          <a:effectLst/>
        </p:spPr>
        <p:txBody>
          <a:bodyPr vert="horz" wrap="square" lIns="90791" tIns="45395" rIns="90791" bIns="45395" numCol="1" anchor="b" anchorCtr="0" compatLnSpc="1">
            <a:prstTxWarp prst="textNoShape">
              <a:avLst/>
            </a:prstTxWarp>
          </a:bodyPr>
          <a:lstStyle>
            <a:lvl1pPr algn="r" eaLnBrk="1" hangingPunct="1">
              <a:spcBef>
                <a:spcPct val="0"/>
              </a:spcBef>
              <a:defRPr sz="1200" smtClean="0"/>
            </a:lvl1pPr>
          </a:lstStyle>
          <a:p>
            <a:pPr>
              <a:defRPr/>
            </a:pPr>
            <a:fld id="{81348F23-1544-40B1-9666-2C0BD48E2741}" type="slidenum">
              <a:rPr lang="ja-JP" altLang="en-US"/>
              <a:pPr>
                <a:defRPr/>
              </a:pPr>
              <a:t>‹#›</a:t>
            </a:fld>
            <a:endParaRPr lang="en-US" altLang="ja-JP" dirty="0"/>
          </a:p>
        </p:txBody>
      </p:sp>
    </p:spTree>
    <p:extLst>
      <p:ext uri="{BB962C8B-B14F-4D97-AF65-F5344CB8AC3E}">
        <p14:creationId xmlns:p14="http://schemas.microsoft.com/office/powerpoint/2010/main" val="32304037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05D8D3C-040C-4648-B353-7A6135DBADF4}" type="slidenum">
              <a:rPr lang="ja-JP" altLang="en-US"/>
              <a:pPr>
                <a:spcBef>
                  <a:spcPct val="0"/>
                </a:spcBef>
              </a:pPr>
              <a:t>1</a:t>
            </a:fld>
            <a:endParaRPr lang="en-US" altLang="ja-JP" dirty="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Optimal: the best possible; producing the best possible results</a:t>
            </a:r>
          </a:p>
          <a:p>
            <a:pPr eaLnBrk="1" hangingPunct="1"/>
            <a:r>
              <a:rPr lang="en-US" altLang="ja-JP" dirty="0">
                <a:latin typeface="Arial" panose="020B0604020202020204" pitchFamily="34" charset="0"/>
              </a:rPr>
              <a:t>Optimize: to make something as good as it can be; to use something in the best possible way</a:t>
            </a:r>
          </a:p>
          <a:p>
            <a:pPr eaLnBrk="1" hangingPunct="1"/>
            <a:endParaRPr lang="en-US" altLang="ja-JP" dirty="0">
              <a:latin typeface="Arial" panose="020B0604020202020204" pitchFamily="34" charset="0"/>
            </a:endParaRPr>
          </a:p>
          <a:p>
            <a:pPr eaLnBrk="1" hangingPunct="1"/>
            <a:r>
              <a:rPr lang="en-US" altLang="ja-JP" dirty="0">
                <a:latin typeface="Arial" panose="020B0604020202020204" pitchFamily="34" charset="0"/>
              </a:rPr>
              <a:t>Best: of the most excellent type or quality</a:t>
            </a:r>
          </a:p>
        </p:txBody>
      </p:sp>
    </p:spTree>
    <p:extLst>
      <p:ext uri="{BB962C8B-B14F-4D97-AF65-F5344CB8AC3E}">
        <p14:creationId xmlns:p14="http://schemas.microsoft.com/office/powerpoint/2010/main" val="358209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523273E-CE53-4D67-A1E3-8447AAA6E7A7}" type="slidenum">
              <a:rPr lang="ja-JP" altLang="en-US"/>
              <a:pPr>
                <a:spcBef>
                  <a:spcPct val="0"/>
                </a:spcBef>
              </a:pPr>
              <a:t>3</a:t>
            </a:fld>
            <a:endParaRPr lang="en-US" altLang="ja-JP" dirty="0"/>
          </a:p>
        </p:txBody>
      </p:sp>
      <p:sp>
        <p:nvSpPr>
          <p:cNvPr id="8195" name="Rectangle 2"/>
          <p:cNvSpPr>
            <a:spLocks noGrp="1" noRot="1" noChangeAspect="1" noChangeArrowheads="1" noTextEdit="1"/>
          </p:cNvSpPr>
          <p:nvPr>
            <p:ph type="sldImg"/>
          </p:nvPr>
        </p:nvSpPr>
        <p:spPr>
          <a:xfrm>
            <a:off x="1146175" y="684213"/>
            <a:ext cx="4656138" cy="3494087"/>
          </a:xfrm>
          <a:ln/>
        </p:spPr>
      </p:sp>
      <p:sp>
        <p:nvSpPr>
          <p:cNvPr id="8196" name="Rectangle 3"/>
          <p:cNvSpPr>
            <a:spLocks noGrp="1" noChangeArrowheads="1"/>
          </p:cNvSpPr>
          <p:nvPr>
            <p:ph type="body" idx="1"/>
          </p:nvPr>
        </p:nvSpPr>
        <p:spPr>
          <a:xfrm>
            <a:off x="906463" y="4408488"/>
            <a:ext cx="5133975" cy="41036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04" tIns="45451" rIns="90904" bIns="45451"/>
          <a:lstStyle/>
          <a:p>
            <a:pPr defTabSz="736600" eaLnBrk="1" hangingPunct="1"/>
            <a:r>
              <a:rPr lang="en-US" altLang="en-US" dirty="0">
                <a:latin typeface="Arial" panose="020B0604020202020204" pitchFamily="34" charset="0"/>
              </a:rPr>
              <a:t>The actual times from each delivery are being collected to arrive at a more precise schedule, but the timings implied by this chart have held true with each delivery thus far.</a:t>
            </a:r>
          </a:p>
        </p:txBody>
      </p:sp>
    </p:spTree>
    <p:extLst>
      <p:ext uri="{BB962C8B-B14F-4D97-AF65-F5344CB8AC3E}">
        <p14:creationId xmlns:p14="http://schemas.microsoft.com/office/powerpoint/2010/main" val="3011668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42B50CD-6D1E-4B1E-BF9C-C1907FC62F74}" type="slidenum">
              <a:rPr lang="ja-JP" altLang="en-US"/>
              <a:pPr>
                <a:spcBef>
                  <a:spcPct val="0"/>
                </a:spcBef>
              </a:pPr>
              <a:t>7</a:t>
            </a:fld>
            <a:endParaRPr lang="en-US" altLang="ja-JP" dirty="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xfrm>
            <a:off x="381000" y="4386263"/>
            <a:ext cx="6172200" cy="4152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873270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CC63FDB-F3BA-4DE5-BA54-9D2ECD64ADEE}" type="slidenum">
              <a:rPr lang="ja-JP" altLang="en-US"/>
              <a:pPr>
                <a:spcBef>
                  <a:spcPct val="0"/>
                </a:spcBef>
              </a:pPr>
              <a:t>11</a:t>
            </a:fld>
            <a:endParaRPr lang="en-US" altLang="ja-JP"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381000" y="4386263"/>
            <a:ext cx="6172200" cy="4152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2310065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224C034-E548-4A32-92E9-27886359D870}" type="slidenum">
              <a:rPr lang="ja-JP" altLang="en-US"/>
              <a:pPr>
                <a:spcBef>
                  <a:spcPct val="0"/>
                </a:spcBef>
              </a:pPr>
              <a:t>15</a:t>
            </a:fld>
            <a:endParaRPr lang="en-US" altLang="ja-JP" dirty="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This represents one increment of development.</a:t>
            </a:r>
          </a:p>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373677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CAA60EB-0327-4EBF-8F97-563A43C98936}" type="slidenum">
              <a:rPr lang="ja-JP" altLang="en-US"/>
              <a:pPr>
                <a:spcBef>
                  <a:spcPct val="0"/>
                </a:spcBef>
              </a:pPr>
              <a:t>53</a:t>
            </a:fld>
            <a:endParaRPr lang="en-US" altLang="ja-JP" dirty="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381000" y="4386263"/>
            <a:ext cx="6172200" cy="4152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96213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7411392-6D2E-45FF-AD41-E19979588FF6}" type="slidenum">
              <a:rPr lang="ja-JP" altLang="en-US"/>
              <a:pPr>
                <a:spcBef>
                  <a:spcPct val="0"/>
                </a:spcBef>
              </a:pPr>
              <a:t>55</a:t>
            </a:fld>
            <a:endParaRPr lang="en-US" altLang="ja-JP" dirty="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xfrm>
            <a:off x="381000" y="4386263"/>
            <a:ext cx="6172200" cy="4152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053561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E6A0406-DD15-4B27-83A9-0C79613C91C7}" type="slidenum">
              <a:rPr lang="ja-JP" altLang="en-US"/>
              <a:pPr>
                <a:spcBef>
                  <a:spcPct val="0"/>
                </a:spcBef>
              </a:pPr>
              <a:t>57</a:t>
            </a:fld>
            <a:endParaRPr lang="en-US" altLang="ja-JP" dirty="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xfrm>
            <a:off x="381000" y="4386263"/>
            <a:ext cx="6172200" cy="4152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42920308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grpSp>
        <p:nvGrpSpPr>
          <p:cNvPr id="4" name="Group 8"/>
          <p:cNvGrpSpPr>
            <a:grpSpLocks noChangeAspect="1"/>
          </p:cNvGrpSpPr>
          <p:nvPr/>
        </p:nvGrpSpPr>
        <p:grpSpPr bwMode="auto">
          <a:xfrm>
            <a:off x="20638" y="17463"/>
            <a:ext cx="2687637" cy="4040187"/>
            <a:chOff x="13" y="15"/>
            <a:chExt cx="2741" cy="3858"/>
          </a:xfrm>
        </p:grpSpPr>
        <p:sp>
          <p:nvSpPr>
            <p:cNvPr id="5" name="Freeform 9"/>
            <p:cNvSpPr>
              <a:spLocks noChangeAspect="1"/>
            </p:cNvSpPr>
            <p:nvPr userDrawn="1"/>
          </p:nvSpPr>
          <p:spPr bwMode="auto">
            <a:xfrm>
              <a:off x="13" y="2190"/>
              <a:ext cx="1009" cy="97"/>
            </a:xfrm>
            <a:custGeom>
              <a:avLst/>
              <a:gdLst>
                <a:gd name="T0" fmla="*/ 1004 w 1004"/>
                <a:gd name="T1" fmla="*/ 0 h 98"/>
                <a:gd name="T2" fmla="*/ 0 w 1004"/>
                <a:gd name="T3" fmla="*/ 0 h 98"/>
                <a:gd name="T4" fmla="*/ 0 w 1004"/>
                <a:gd name="T5" fmla="*/ 98 h 98"/>
                <a:gd name="T6" fmla="*/ 906 w 1004"/>
                <a:gd name="T7" fmla="*/ 98 h 98"/>
                <a:gd name="T8" fmla="*/ 1004 w 1004"/>
                <a:gd name="T9" fmla="*/ 0 h 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4" h="98">
                  <a:moveTo>
                    <a:pt x="1004" y="0"/>
                  </a:moveTo>
                  <a:lnTo>
                    <a:pt x="0" y="0"/>
                  </a:lnTo>
                  <a:lnTo>
                    <a:pt x="0" y="98"/>
                  </a:lnTo>
                  <a:lnTo>
                    <a:pt x="906" y="98"/>
                  </a:lnTo>
                  <a:lnTo>
                    <a:pt x="1004"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6" name="Freeform 10"/>
            <p:cNvSpPr>
              <a:spLocks noChangeAspect="1"/>
            </p:cNvSpPr>
            <p:nvPr userDrawn="1"/>
          </p:nvSpPr>
          <p:spPr bwMode="auto">
            <a:xfrm>
              <a:off x="13" y="1016"/>
              <a:ext cx="411" cy="100"/>
            </a:xfrm>
            <a:custGeom>
              <a:avLst/>
              <a:gdLst>
                <a:gd name="T0" fmla="*/ 311 w 409"/>
                <a:gd name="T1" fmla="*/ 0 h 98"/>
                <a:gd name="T2" fmla="*/ 0 w 409"/>
                <a:gd name="T3" fmla="*/ 0 h 98"/>
                <a:gd name="T4" fmla="*/ 0 w 409"/>
                <a:gd name="T5" fmla="*/ 98 h 98"/>
                <a:gd name="T6" fmla="*/ 409 w 409"/>
                <a:gd name="T7" fmla="*/ 98 h 98"/>
                <a:gd name="T8" fmla="*/ 311 w 409"/>
                <a:gd name="T9" fmla="*/ 0 h 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9" h="98">
                  <a:moveTo>
                    <a:pt x="311" y="0"/>
                  </a:moveTo>
                  <a:lnTo>
                    <a:pt x="0" y="0"/>
                  </a:lnTo>
                  <a:lnTo>
                    <a:pt x="0" y="98"/>
                  </a:lnTo>
                  <a:lnTo>
                    <a:pt x="409" y="98"/>
                  </a:lnTo>
                  <a:lnTo>
                    <a:pt x="311"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7" name="Freeform 11"/>
            <p:cNvSpPr>
              <a:spLocks noChangeAspect="1"/>
            </p:cNvSpPr>
            <p:nvPr userDrawn="1"/>
          </p:nvSpPr>
          <p:spPr bwMode="auto">
            <a:xfrm>
              <a:off x="13" y="2789"/>
              <a:ext cx="419" cy="108"/>
            </a:xfrm>
            <a:custGeom>
              <a:avLst/>
              <a:gdLst>
                <a:gd name="T0" fmla="*/ 418 w 418"/>
                <a:gd name="T1" fmla="*/ 0 h 107"/>
                <a:gd name="T2" fmla="*/ 0 w 418"/>
                <a:gd name="T3" fmla="*/ 0 h 107"/>
                <a:gd name="T4" fmla="*/ 0 w 418"/>
                <a:gd name="T5" fmla="*/ 107 h 107"/>
                <a:gd name="T6" fmla="*/ 311 w 418"/>
                <a:gd name="T7" fmla="*/ 107 h 107"/>
                <a:gd name="T8" fmla="*/ 418 w 418"/>
                <a:gd name="T9" fmla="*/ 0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8" h="107">
                  <a:moveTo>
                    <a:pt x="418" y="0"/>
                  </a:moveTo>
                  <a:lnTo>
                    <a:pt x="0" y="0"/>
                  </a:lnTo>
                  <a:lnTo>
                    <a:pt x="0" y="107"/>
                  </a:lnTo>
                  <a:lnTo>
                    <a:pt x="311" y="107"/>
                  </a:lnTo>
                  <a:lnTo>
                    <a:pt x="418"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8" name="Freeform 12"/>
            <p:cNvSpPr>
              <a:spLocks noChangeAspect="1"/>
            </p:cNvSpPr>
            <p:nvPr userDrawn="1"/>
          </p:nvSpPr>
          <p:spPr bwMode="auto">
            <a:xfrm>
              <a:off x="13" y="1599"/>
              <a:ext cx="1009" cy="99"/>
            </a:xfrm>
            <a:custGeom>
              <a:avLst/>
              <a:gdLst>
                <a:gd name="T0" fmla="*/ 906 w 1004"/>
                <a:gd name="T1" fmla="*/ 0 h 98"/>
                <a:gd name="T2" fmla="*/ 0 w 1004"/>
                <a:gd name="T3" fmla="*/ 0 h 98"/>
                <a:gd name="T4" fmla="*/ 0 w 1004"/>
                <a:gd name="T5" fmla="*/ 98 h 98"/>
                <a:gd name="T6" fmla="*/ 1004 w 1004"/>
                <a:gd name="T7" fmla="*/ 98 h 98"/>
                <a:gd name="T8" fmla="*/ 906 w 1004"/>
                <a:gd name="T9" fmla="*/ 0 h 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4" h="98">
                  <a:moveTo>
                    <a:pt x="906" y="0"/>
                  </a:moveTo>
                  <a:lnTo>
                    <a:pt x="0" y="0"/>
                  </a:lnTo>
                  <a:lnTo>
                    <a:pt x="0" y="98"/>
                  </a:lnTo>
                  <a:lnTo>
                    <a:pt x="1004" y="98"/>
                  </a:lnTo>
                  <a:lnTo>
                    <a:pt x="906"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9" name="Freeform 13"/>
            <p:cNvSpPr>
              <a:spLocks noChangeAspect="1"/>
            </p:cNvSpPr>
            <p:nvPr userDrawn="1"/>
          </p:nvSpPr>
          <p:spPr bwMode="auto">
            <a:xfrm>
              <a:off x="13" y="1222"/>
              <a:ext cx="2276" cy="288"/>
            </a:xfrm>
            <a:custGeom>
              <a:avLst/>
              <a:gdLst>
                <a:gd name="T0" fmla="*/ 0 w 2266"/>
                <a:gd name="T1" fmla="*/ 285 h 285"/>
                <a:gd name="T2" fmla="*/ 2266 w 2266"/>
                <a:gd name="T3" fmla="*/ 285 h 285"/>
                <a:gd name="T4" fmla="*/ 1982 w 2266"/>
                <a:gd name="T5" fmla="*/ 0 h 285"/>
                <a:gd name="T6" fmla="*/ 0 w 2266"/>
                <a:gd name="T7" fmla="*/ 0 h 285"/>
                <a:gd name="T8" fmla="*/ 0 w 2266"/>
                <a:gd name="T9" fmla="*/ 285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66" h="285">
                  <a:moveTo>
                    <a:pt x="0" y="285"/>
                  </a:moveTo>
                  <a:lnTo>
                    <a:pt x="2266" y="285"/>
                  </a:lnTo>
                  <a:lnTo>
                    <a:pt x="1982"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10" name="Freeform 14"/>
            <p:cNvSpPr>
              <a:spLocks noChangeAspect="1"/>
            </p:cNvSpPr>
            <p:nvPr userDrawn="1"/>
          </p:nvSpPr>
          <p:spPr bwMode="auto">
            <a:xfrm>
              <a:off x="13" y="2395"/>
              <a:ext cx="2286" cy="287"/>
            </a:xfrm>
            <a:custGeom>
              <a:avLst/>
              <a:gdLst>
                <a:gd name="T0" fmla="*/ 0 w 2275"/>
                <a:gd name="T1" fmla="*/ 285 h 285"/>
                <a:gd name="T2" fmla="*/ 1991 w 2275"/>
                <a:gd name="T3" fmla="*/ 285 h 285"/>
                <a:gd name="T4" fmla="*/ 2275 w 2275"/>
                <a:gd name="T5" fmla="*/ 0 h 285"/>
                <a:gd name="T6" fmla="*/ 0 w 2275"/>
                <a:gd name="T7" fmla="*/ 0 h 285"/>
                <a:gd name="T8" fmla="*/ 0 w 2275"/>
                <a:gd name="T9" fmla="*/ 285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75" h="285">
                  <a:moveTo>
                    <a:pt x="0" y="285"/>
                  </a:moveTo>
                  <a:lnTo>
                    <a:pt x="1991" y="285"/>
                  </a:lnTo>
                  <a:lnTo>
                    <a:pt x="2275"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11" name="Freeform 15"/>
            <p:cNvSpPr>
              <a:spLocks noChangeAspect="1"/>
            </p:cNvSpPr>
            <p:nvPr userDrawn="1"/>
          </p:nvSpPr>
          <p:spPr bwMode="auto">
            <a:xfrm>
              <a:off x="13" y="1805"/>
              <a:ext cx="2741" cy="285"/>
            </a:xfrm>
            <a:custGeom>
              <a:avLst/>
              <a:gdLst>
                <a:gd name="T0" fmla="*/ 2586 w 2728"/>
                <a:gd name="T1" fmla="*/ 0 h 285"/>
                <a:gd name="T2" fmla="*/ 0 w 2728"/>
                <a:gd name="T3" fmla="*/ 0 h 285"/>
                <a:gd name="T4" fmla="*/ 0 w 2728"/>
                <a:gd name="T5" fmla="*/ 285 h 285"/>
                <a:gd name="T6" fmla="*/ 2586 w 2728"/>
                <a:gd name="T7" fmla="*/ 285 h 285"/>
                <a:gd name="T8" fmla="*/ 2728 w 2728"/>
                <a:gd name="T9" fmla="*/ 142 h 285"/>
                <a:gd name="T10" fmla="*/ 2586 w 2728"/>
                <a:gd name="T11" fmla="*/ 0 h 2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28" h="285">
                  <a:moveTo>
                    <a:pt x="2586" y="0"/>
                  </a:moveTo>
                  <a:lnTo>
                    <a:pt x="0" y="0"/>
                  </a:lnTo>
                  <a:lnTo>
                    <a:pt x="0" y="285"/>
                  </a:lnTo>
                  <a:lnTo>
                    <a:pt x="2586" y="285"/>
                  </a:lnTo>
                  <a:lnTo>
                    <a:pt x="2728" y="142"/>
                  </a:lnTo>
                  <a:lnTo>
                    <a:pt x="2586"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12" name="Freeform 16"/>
            <p:cNvSpPr>
              <a:spLocks noChangeAspect="1"/>
            </p:cNvSpPr>
            <p:nvPr userDrawn="1"/>
          </p:nvSpPr>
          <p:spPr bwMode="auto">
            <a:xfrm>
              <a:off x="13" y="2994"/>
              <a:ext cx="1679" cy="287"/>
            </a:xfrm>
            <a:custGeom>
              <a:avLst/>
              <a:gdLst>
                <a:gd name="T0" fmla="*/ 0 w 1671"/>
                <a:gd name="T1" fmla="*/ 285 h 285"/>
                <a:gd name="T2" fmla="*/ 1386 w 1671"/>
                <a:gd name="T3" fmla="*/ 285 h 285"/>
                <a:gd name="T4" fmla="*/ 1671 w 1671"/>
                <a:gd name="T5" fmla="*/ 0 h 285"/>
                <a:gd name="T6" fmla="*/ 0 w 1671"/>
                <a:gd name="T7" fmla="*/ 0 h 285"/>
                <a:gd name="T8" fmla="*/ 0 w 1671"/>
                <a:gd name="T9" fmla="*/ 285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1" h="285">
                  <a:moveTo>
                    <a:pt x="0" y="285"/>
                  </a:moveTo>
                  <a:lnTo>
                    <a:pt x="1386" y="285"/>
                  </a:lnTo>
                  <a:lnTo>
                    <a:pt x="1671"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13" name="Freeform 17"/>
            <p:cNvSpPr>
              <a:spLocks noChangeAspect="1"/>
            </p:cNvSpPr>
            <p:nvPr userDrawn="1"/>
          </p:nvSpPr>
          <p:spPr bwMode="auto">
            <a:xfrm>
              <a:off x="13" y="3588"/>
              <a:ext cx="1072" cy="285"/>
            </a:xfrm>
            <a:custGeom>
              <a:avLst/>
              <a:gdLst>
                <a:gd name="T0" fmla="*/ 0 w 1066"/>
                <a:gd name="T1" fmla="*/ 284 h 284"/>
                <a:gd name="T2" fmla="*/ 782 w 1066"/>
                <a:gd name="T3" fmla="*/ 284 h 284"/>
                <a:gd name="T4" fmla="*/ 1066 w 1066"/>
                <a:gd name="T5" fmla="*/ 0 h 284"/>
                <a:gd name="T6" fmla="*/ 0 w 1066"/>
                <a:gd name="T7" fmla="*/ 0 h 284"/>
                <a:gd name="T8" fmla="*/ 0 w 1066"/>
                <a:gd name="T9" fmla="*/ 284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6" h="284">
                  <a:moveTo>
                    <a:pt x="0" y="284"/>
                  </a:moveTo>
                  <a:lnTo>
                    <a:pt x="782" y="284"/>
                  </a:lnTo>
                  <a:lnTo>
                    <a:pt x="1066" y="0"/>
                  </a:lnTo>
                  <a:lnTo>
                    <a:pt x="0" y="0"/>
                  </a:lnTo>
                  <a:lnTo>
                    <a:pt x="0" y="284"/>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14" name="Freeform 18"/>
            <p:cNvSpPr>
              <a:spLocks noChangeAspect="1"/>
            </p:cNvSpPr>
            <p:nvPr userDrawn="1"/>
          </p:nvSpPr>
          <p:spPr bwMode="auto">
            <a:xfrm>
              <a:off x="13" y="15"/>
              <a:ext cx="1090" cy="287"/>
            </a:xfrm>
            <a:custGeom>
              <a:avLst/>
              <a:gdLst>
                <a:gd name="T0" fmla="*/ 0 w 1084"/>
                <a:gd name="T1" fmla="*/ 285 h 285"/>
                <a:gd name="T2" fmla="*/ 1084 w 1084"/>
                <a:gd name="T3" fmla="*/ 285 h 285"/>
                <a:gd name="T4" fmla="*/ 800 w 1084"/>
                <a:gd name="T5" fmla="*/ 0 h 285"/>
                <a:gd name="T6" fmla="*/ 0 w 1084"/>
                <a:gd name="T7" fmla="*/ 0 h 285"/>
                <a:gd name="T8" fmla="*/ 0 w 1084"/>
                <a:gd name="T9" fmla="*/ 285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4" h="285">
                  <a:moveTo>
                    <a:pt x="0" y="285"/>
                  </a:moveTo>
                  <a:lnTo>
                    <a:pt x="1084" y="285"/>
                  </a:lnTo>
                  <a:lnTo>
                    <a:pt x="800"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sp>
          <p:nvSpPr>
            <p:cNvPr id="15" name="Freeform 19"/>
            <p:cNvSpPr>
              <a:spLocks noChangeAspect="1"/>
            </p:cNvSpPr>
            <p:nvPr userDrawn="1"/>
          </p:nvSpPr>
          <p:spPr bwMode="auto">
            <a:xfrm>
              <a:off x="13" y="614"/>
              <a:ext cx="1689" cy="287"/>
            </a:xfrm>
            <a:custGeom>
              <a:avLst/>
              <a:gdLst>
                <a:gd name="T0" fmla="*/ 0 w 1680"/>
                <a:gd name="T1" fmla="*/ 285 h 285"/>
                <a:gd name="T2" fmla="*/ 1680 w 1680"/>
                <a:gd name="T3" fmla="*/ 285 h 285"/>
                <a:gd name="T4" fmla="*/ 1395 w 1680"/>
                <a:gd name="T5" fmla="*/ 0 h 285"/>
                <a:gd name="T6" fmla="*/ 0 w 1680"/>
                <a:gd name="T7" fmla="*/ 0 h 285"/>
                <a:gd name="T8" fmla="*/ 0 w 1680"/>
                <a:gd name="T9" fmla="*/ 285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80" h="285">
                  <a:moveTo>
                    <a:pt x="0" y="285"/>
                  </a:moveTo>
                  <a:lnTo>
                    <a:pt x="1680" y="285"/>
                  </a:lnTo>
                  <a:lnTo>
                    <a:pt x="1395"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p>
          </p:txBody>
        </p:sp>
      </p:grpSp>
      <p:sp>
        <p:nvSpPr>
          <p:cNvPr id="16" name="Line 15"/>
          <p:cNvSpPr>
            <a:spLocks noChangeShapeType="1"/>
          </p:cNvSpPr>
          <p:nvPr/>
        </p:nvSpPr>
        <p:spPr bwMode="auto">
          <a:xfrm>
            <a:off x="0" y="6475413"/>
            <a:ext cx="9144000" cy="1587"/>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wrap="none" lIns="0" tIns="0" anchor="ctr"/>
          <a:lstStyle/>
          <a:p>
            <a:endParaRPr lang="en-US" dirty="0"/>
          </a:p>
        </p:txBody>
      </p:sp>
      <p:sp>
        <p:nvSpPr>
          <p:cNvPr id="17" name="Line 16"/>
          <p:cNvSpPr>
            <a:spLocks noChangeShapeType="1"/>
          </p:cNvSpPr>
          <p:nvPr/>
        </p:nvSpPr>
        <p:spPr bwMode="auto">
          <a:xfrm>
            <a:off x="0" y="4075113"/>
            <a:ext cx="9144000" cy="1587"/>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wrap="none" lIns="0" tIns="0" anchor="ctr"/>
          <a:lstStyle/>
          <a:p>
            <a:endParaRPr lang="en-US" dirty="0"/>
          </a:p>
        </p:txBody>
      </p:sp>
      <p:sp>
        <p:nvSpPr>
          <p:cNvPr id="18" name="Rectangle 22"/>
          <p:cNvSpPr>
            <a:spLocks noChangeArrowheads="1"/>
          </p:cNvSpPr>
          <p:nvPr/>
        </p:nvSpPr>
        <p:spPr bwMode="auto">
          <a:xfrm>
            <a:off x="685800" y="6537325"/>
            <a:ext cx="73914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685" tIns="46342" rIns="92685" bIns="46342">
            <a:spAutoFit/>
          </a:bodyPr>
          <a:lstStyle>
            <a:lvl1pPr defTabSz="811213">
              <a:spcBef>
                <a:spcPct val="30000"/>
              </a:spcBef>
              <a:defRPr sz="1000">
                <a:solidFill>
                  <a:schemeClr val="tx1"/>
                </a:solidFill>
                <a:latin typeface="Arial" panose="020B0604020202020204" pitchFamily="34" charset="0"/>
                <a:ea typeface="ＭＳ Ｐゴシック" panose="020B0600070205080204" pitchFamily="34" charset="-128"/>
              </a:defRPr>
            </a:lvl1pPr>
            <a:lvl2pPr marL="742950" indent="-285750" defTabSz="811213">
              <a:spcBef>
                <a:spcPct val="30000"/>
              </a:spcBef>
              <a:defRPr sz="1000">
                <a:solidFill>
                  <a:schemeClr val="tx1"/>
                </a:solidFill>
                <a:latin typeface="Arial" panose="020B0604020202020204" pitchFamily="34" charset="0"/>
                <a:ea typeface="ＭＳ Ｐゴシック" panose="020B0600070205080204" pitchFamily="34" charset="-128"/>
              </a:defRPr>
            </a:lvl2pPr>
            <a:lvl3pPr marL="11430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3pPr>
            <a:lvl4pPr marL="16002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4pPr>
            <a:lvl5pPr marL="20574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5pPr>
            <a:lvl6pPr marL="25146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spcBef>
                <a:spcPct val="0"/>
              </a:spcBef>
            </a:pPr>
            <a:r>
              <a:rPr lang="en-US" altLang="ja-JP" b="1" dirty="0"/>
              <a:t>Designing Products and Processes Using Six Sigma, Module 5 - Optimization Using Monte Carlo simulation-v044</a:t>
            </a:r>
          </a:p>
        </p:txBody>
      </p:sp>
      <p:sp>
        <p:nvSpPr>
          <p:cNvPr id="19" name="Rectangle 23"/>
          <p:cNvSpPr>
            <a:spLocks noChangeArrowheads="1"/>
          </p:cNvSpPr>
          <p:nvPr/>
        </p:nvSpPr>
        <p:spPr bwMode="auto">
          <a:xfrm>
            <a:off x="495300" y="5584825"/>
            <a:ext cx="7491413"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anchor="ctr">
            <a:spAutoFit/>
          </a:bodyPr>
          <a:lstStyle>
            <a:lvl1pPr marL="177800" indent="-177800">
              <a:spcBef>
                <a:spcPct val="30000"/>
              </a:spcBef>
              <a:defRPr sz="10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0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0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0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lnSpc>
                <a:spcPct val="110000"/>
              </a:lnSpc>
              <a:spcBef>
                <a:spcPct val="0"/>
              </a:spcBef>
            </a:pPr>
            <a:r>
              <a:rPr lang="ja-JP" altLang="en-US" sz="1200" b="1" dirty="0"/>
              <a:t>	</a:t>
            </a:r>
            <a:r>
              <a:rPr lang="en-US" altLang="ja-JP" sz="1200" b="1" dirty="0"/>
              <a:t>Sponsored by the U.S. Department of Defense</a:t>
            </a:r>
          </a:p>
          <a:p>
            <a:pPr>
              <a:lnSpc>
                <a:spcPct val="110000"/>
              </a:lnSpc>
              <a:spcBef>
                <a:spcPct val="0"/>
              </a:spcBef>
            </a:pPr>
            <a:r>
              <a:rPr lang="en-US" altLang="ja-JP" sz="1200" b="1" dirty="0"/>
              <a:t>© 	2015 by Carnegie Mellon University</a:t>
            </a:r>
            <a:endParaRPr lang="en-US" altLang="ja-JP" sz="1400" b="1" dirty="0"/>
          </a:p>
          <a:p>
            <a:pPr>
              <a:lnSpc>
                <a:spcPct val="110000"/>
              </a:lnSpc>
              <a:spcBef>
                <a:spcPct val="0"/>
              </a:spcBef>
            </a:pPr>
            <a:r>
              <a:rPr lang="en-US" altLang="ja-JP" b="1" dirty="0"/>
              <a:t>	This material is approved  for public release.  Distribution is limited by the Software Engineering Institute to attendees.</a:t>
            </a:r>
            <a:endParaRPr lang="en-US" altLang="ja-JP" sz="2000" dirty="0"/>
          </a:p>
        </p:txBody>
      </p:sp>
      <p:pic>
        <p:nvPicPr>
          <p:cNvPr id="20" name="Picture 20" descr="SEI_CMU_1Line_Blk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685800"/>
            <a:ext cx="5522913"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0" name="Rectangle 2"/>
          <p:cNvSpPr>
            <a:spLocks noGrp="1" noChangeArrowheads="1"/>
          </p:cNvSpPr>
          <p:nvPr>
            <p:ph type="ctrTitle"/>
          </p:nvPr>
        </p:nvSpPr>
        <p:spPr>
          <a:xfrm>
            <a:off x="3225800" y="1358900"/>
            <a:ext cx="5003800" cy="1690688"/>
          </a:xfrm>
        </p:spPr>
        <p:txBody>
          <a:bodyPr lIns="91440" tIns="45720" rIns="91440" bIns="45720"/>
          <a:lstStyle>
            <a:lvl1pPr>
              <a:lnSpc>
                <a:spcPct val="100000"/>
              </a:lnSpc>
              <a:defRPr sz="2600"/>
            </a:lvl1pPr>
          </a:lstStyle>
          <a:p>
            <a:r>
              <a:rPr lang="en-US" altLang="ja-JP"/>
              <a:t>Click to edit Master title style</a:t>
            </a:r>
          </a:p>
        </p:txBody>
      </p:sp>
      <p:sp>
        <p:nvSpPr>
          <p:cNvPr id="7187" name="Rectangle 19"/>
          <p:cNvSpPr>
            <a:spLocks noGrp="1" noChangeArrowheads="1"/>
          </p:cNvSpPr>
          <p:nvPr>
            <p:ph type="subTitle" sz="quarter" idx="1"/>
          </p:nvPr>
        </p:nvSpPr>
        <p:spPr bwMode="auto">
          <a:xfrm>
            <a:off x="3213100" y="3165475"/>
            <a:ext cx="5016500" cy="320675"/>
          </a:xfrm>
          <a:ln w="6350"/>
        </p:spPr>
        <p:txBody>
          <a:bodyPr lIns="91440" tIns="45720" rIns="91440" bIns="45720" anchor="ctr">
            <a:spAutoFit/>
          </a:bodyPr>
          <a:lstStyle>
            <a:lvl1pPr>
              <a:spcAft>
                <a:spcPct val="0"/>
              </a:spcAft>
              <a:tabLst>
                <a:tab pos="2463800" algn="l"/>
              </a:tabLst>
              <a:defRPr sz="1500" b="1"/>
            </a:lvl1pPr>
          </a:lstStyle>
          <a:p>
            <a:r>
              <a:rPr lang="en-US" altLang="ja-JP"/>
              <a:t>Click to edit Master subtitle style</a:t>
            </a:r>
          </a:p>
        </p:txBody>
      </p:sp>
    </p:spTree>
    <p:extLst>
      <p:ext uri="{BB962C8B-B14F-4D97-AF65-F5344CB8AC3E}">
        <p14:creationId xmlns:p14="http://schemas.microsoft.com/office/powerpoint/2010/main" val="354445395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545645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7338" y="546100"/>
            <a:ext cx="2125662" cy="5549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546100"/>
            <a:ext cx="6227763" cy="5549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113306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a:t>Click to edit Master title style</a:t>
            </a:r>
          </a:p>
        </p:txBody>
      </p:sp>
      <p:sp>
        <p:nvSpPr>
          <p:cNvPr id="3" name="Table Placeholder 2"/>
          <p:cNvSpPr>
            <a:spLocks noGrp="1"/>
          </p:cNvSpPr>
          <p:nvPr>
            <p:ph type="tbl" idx="1"/>
          </p:nvPr>
        </p:nvSpPr>
        <p:spPr>
          <a:xfrm>
            <a:off x="304800" y="1447800"/>
            <a:ext cx="8455025" cy="4648200"/>
          </a:xfrm>
        </p:spPr>
        <p:txBody>
          <a:bodyPr/>
          <a:lstStyle/>
          <a:p>
            <a:pPr lvl="0"/>
            <a:endParaRPr lang="en-US" noProof="0" dirty="0"/>
          </a:p>
        </p:txBody>
      </p:sp>
    </p:spTree>
    <p:extLst>
      <p:ext uri="{BB962C8B-B14F-4D97-AF65-F5344CB8AC3E}">
        <p14:creationId xmlns:p14="http://schemas.microsoft.com/office/powerpoint/2010/main" val="323321309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a:t>Click to edit Master title style</a:t>
            </a:r>
          </a:p>
        </p:txBody>
      </p:sp>
      <p:sp>
        <p:nvSpPr>
          <p:cNvPr id="3" name="Text Placeholder 2"/>
          <p:cNvSpPr>
            <a:spLocks noGrp="1"/>
          </p:cNvSpPr>
          <p:nvPr>
            <p:ph type="body" sz="half" idx="1"/>
          </p:nvPr>
        </p:nvSpPr>
        <p:spPr>
          <a:xfrm>
            <a:off x="304800" y="1447800"/>
            <a:ext cx="4151313"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447800"/>
            <a:ext cx="4151312"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462237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grpSp>
        <p:nvGrpSpPr>
          <p:cNvPr id="4" name="Group 64"/>
          <p:cNvGrpSpPr>
            <a:grpSpLocks noChangeAspect="1"/>
          </p:cNvGrpSpPr>
          <p:nvPr/>
        </p:nvGrpSpPr>
        <p:grpSpPr bwMode="auto">
          <a:xfrm>
            <a:off x="20638" y="17463"/>
            <a:ext cx="2687637" cy="4040187"/>
            <a:chOff x="13" y="15"/>
            <a:chExt cx="2741" cy="3858"/>
          </a:xfrm>
        </p:grpSpPr>
        <p:sp>
          <p:nvSpPr>
            <p:cNvPr id="5" name="Freeform 26"/>
            <p:cNvSpPr>
              <a:spLocks noChangeAspect="1"/>
            </p:cNvSpPr>
            <p:nvPr userDrawn="1"/>
          </p:nvSpPr>
          <p:spPr bwMode="auto">
            <a:xfrm>
              <a:off x="13" y="2190"/>
              <a:ext cx="1009" cy="97"/>
            </a:xfrm>
            <a:custGeom>
              <a:avLst/>
              <a:gdLst>
                <a:gd name="T0" fmla="*/ 1024 w 1004"/>
                <a:gd name="T1" fmla="*/ 0 h 98"/>
                <a:gd name="T2" fmla="*/ 0 w 1004"/>
                <a:gd name="T3" fmla="*/ 0 h 98"/>
                <a:gd name="T4" fmla="*/ 0 w 1004"/>
                <a:gd name="T5" fmla="*/ 94 h 98"/>
                <a:gd name="T6" fmla="*/ 926 w 1004"/>
                <a:gd name="T7" fmla="*/ 94 h 98"/>
                <a:gd name="T8" fmla="*/ 1024 w 1004"/>
                <a:gd name="T9" fmla="*/ 0 h 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4" h="98">
                  <a:moveTo>
                    <a:pt x="1004" y="0"/>
                  </a:moveTo>
                  <a:lnTo>
                    <a:pt x="0" y="0"/>
                  </a:lnTo>
                  <a:lnTo>
                    <a:pt x="0" y="98"/>
                  </a:lnTo>
                  <a:lnTo>
                    <a:pt x="906" y="98"/>
                  </a:lnTo>
                  <a:lnTo>
                    <a:pt x="1004"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6" name="Freeform 27"/>
            <p:cNvSpPr>
              <a:spLocks noChangeAspect="1"/>
            </p:cNvSpPr>
            <p:nvPr userDrawn="1"/>
          </p:nvSpPr>
          <p:spPr bwMode="auto">
            <a:xfrm>
              <a:off x="13" y="1016"/>
              <a:ext cx="411" cy="100"/>
            </a:xfrm>
            <a:custGeom>
              <a:avLst/>
              <a:gdLst>
                <a:gd name="T0" fmla="*/ 319 w 409"/>
                <a:gd name="T1" fmla="*/ 0 h 98"/>
                <a:gd name="T2" fmla="*/ 0 w 409"/>
                <a:gd name="T3" fmla="*/ 0 h 98"/>
                <a:gd name="T4" fmla="*/ 0 w 409"/>
                <a:gd name="T5" fmla="*/ 106 h 98"/>
                <a:gd name="T6" fmla="*/ 417 w 409"/>
                <a:gd name="T7" fmla="*/ 106 h 98"/>
                <a:gd name="T8" fmla="*/ 319 w 409"/>
                <a:gd name="T9" fmla="*/ 0 h 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9" h="98">
                  <a:moveTo>
                    <a:pt x="311" y="0"/>
                  </a:moveTo>
                  <a:lnTo>
                    <a:pt x="0" y="0"/>
                  </a:lnTo>
                  <a:lnTo>
                    <a:pt x="0" y="98"/>
                  </a:lnTo>
                  <a:lnTo>
                    <a:pt x="409" y="98"/>
                  </a:lnTo>
                  <a:lnTo>
                    <a:pt x="311"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7" name="Freeform 28"/>
            <p:cNvSpPr>
              <a:spLocks noChangeAspect="1"/>
            </p:cNvSpPr>
            <p:nvPr userDrawn="1"/>
          </p:nvSpPr>
          <p:spPr bwMode="auto">
            <a:xfrm>
              <a:off x="13" y="2789"/>
              <a:ext cx="419" cy="108"/>
            </a:xfrm>
            <a:custGeom>
              <a:avLst/>
              <a:gdLst>
                <a:gd name="T0" fmla="*/ 422 w 418"/>
                <a:gd name="T1" fmla="*/ 0 h 107"/>
                <a:gd name="T2" fmla="*/ 0 w 418"/>
                <a:gd name="T3" fmla="*/ 0 h 107"/>
                <a:gd name="T4" fmla="*/ 0 w 418"/>
                <a:gd name="T5" fmla="*/ 111 h 107"/>
                <a:gd name="T6" fmla="*/ 315 w 418"/>
                <a:gd name="T7" fmla="*/ 111 h 107"/>
                <a:gd name="T8" fmla="*/ 422 w 418"/>
                <a:gd name="T9" fmla="*/ 0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8" h="107">
                  <a:moveTo>
                    <a:pt x="418" y="0"/>
                  </a:moveTo>
                  <a:lnTo>
                    <a:pt x="0" y="0"/>
                  </a:lnTo>
                  <a:lnTo>
                    <a:pt x="0" y="107"/>
                  </a:lnTo>
                  <a:lnTo>
                    <a:pt x="311" y="107"/>
                  </a:lnTo>
                  <a:lnTo>
                    <a:pt x="418"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8" name="Freeform 29"/>
            <p:cNvSpPr>
              <a:spLocks noChangeAspect="1"/>
            </p:cNvSpPr>
            <p:nvPr userDrawn="1"/>
          </p:nvSpPr>
          <p:spPr bwMode="auto">
            <a:xfrm>
              <a:off x="13" y="1599"/>
              <a:ext cx="1009" cy="99"/>
            </a:xfrm>
            <a:custGeom>
              <a:avLst/>
              <a:gdLst>
                <a:gd name="T0" fmla="*/ 926 w 1004"/>
                <a:gd name="T1" fmla="*/ 0 h 98"/>
                <a:gd name="T2" fmla="*/ 0 w 1004"/>
                <a:gd name="T3" fmla="*/ 0 h 98"/>
                <a:gd name="T4" fmla="*/ 0 w 1004"/>
                <a:gd name="T5" fmla="*/ 102 h 98"/>
                <a:gd name="T6" fmla="*/ 1024 w 1004"/>
                <a:gd name="T7" fmla="*/ 102 h 98"/>
                <a:gd name="T8" fmla="*/ 926 w 1004"/>
                <a:gd name="T9" fmla="*/ 0 h 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4" h="98">
                  <a:moveTo>
                    <a:pt x="906" y="0"/>
                  </a:moveTo>
                  <a:lnTo>
                    <a:pt x="0" y="0"/>
                  </a:lnTo>
                  <a:lnTo>
                    <a:pt x="0" y="98"/>
                  </a:lnTo>
                  <a:lnTo>
                    <a:pt x="1004" y="98"/>
                  </a:lnTo>
                  <a:lnTo>
                    <a:pt x="906"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9" name="Freeform 30"/>
            <p:cNvSpPr>
              <a:spLocks noChangeAspect="1"/>
            </p:cNvSpPr>
            <p:nvPr userDrawn="1"/>
          </p:nvSpPr>
          <p:spPr bwMode="auto">
            <a:xfrm>
              <a:off x="13" y="1222"/>
              <a:ext cx="2276" cy="288"/>
            </a:xfrm>
            <a:custGeom>
              <a:avLst/>
              <a:gdLst>
                <a:gd name="T0" fmla="*/ 0 w 2266"/>
                <a:gd name="T1" fmla="*/ 297 h 285"/>
                <a:gd name="T2" fmla="*/ 2306 w 2266"/>
                <a:gd name="T3" fmla="*/ 297 h 285"/>
                <a:gd name="T4" fmla="*/ 2018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66" h="285">
                  <a:moveTo>
                    <a:pt x="0" y="285"/>
                  </a:moveTo>
                  <a:lnTo>
                    <a:pt x="2266" y="285"/>
                  </a:lnTo>
                  <a:lnTo>
                    <a:pt x="1982"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10" name="Freeform 31"/>
            <p:cNvSpPr>
              <a:spLocks noChangeAspect="1"/>
            </p:cNvSpPr>
            <p:nvPr userDrawn="1"/>
          </p:nvSpPr>
          <p:spPr bwMode="auto">
            <a:xfrm>
              <a:off x="13" y="2395"/>
              <a:ext cx="2286" cy="287"/>
            </a:xfrm>
            <a:custGeom>
              <a:avLst/>
              <a:gdLst>
                <a:gd name="T0" fmla="*/ 0 w 2275"/>
                <a:gd name="T1" fmla="*/ 293 h 285"/>
                <a:gd name="T2" fmla="*/ 2031 w 2275"/>
                <a:gd name="T3" fmla="*/ 293 h 285"/>
                <a:gd name="T4" fmla="*/ 2319 w 2275"/>
                <a:gd name="T5" fmla="*/ 0 h 285"/>
                <a:gd name="T6" fmla="*/ 0 w 2275"/>
                <a:gd name="T7" fmla="*/ 0 h 285"/>
                <a:gd name="T8" fmla="*/ 0 w 2275"/>
                <a:gd name="T9" fmla="*/ 293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75" h="285">
                  <a:moveTo>
                    <a:pt x="0" y="285"/>
                  </a:moveTo>
                  <a:lnTo>
                    <a:pt x="1991" y="285"/>
                  </a:lnTo>
                  <a:lnTo>
                    <a:pt x="2275"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11" name="Freeform 32"/>
            <p:cNvSpPr>
              <a:spLocks noChangeAspect="1"/>
            </p:cNvSpPr>
            <p:nvPr userDrawn="1"/>
          </p:nvSpPr>
          <p:spPr bwMode="auto">
            <a:xfrm>
              <a:off x="13" y="1805"/>
              <a:ext cx="2741" cy="285"/>
            </a:xfrm>
            <a:custGeom>
              <a:avLst/>
              <a:gdLst>
                <a:gd name="T0" fmla="*/ 2634 w 2728"/>
                <a:gd name="T1" fmla="*/ 0 h 285"/>
                <a:gd name="T2" fmla="*/ 0 w 2728"/>
                <a:gd name="T3" fmla="*/ 0 h 285"/>
                <a:gd name="T4" fmla="*/ 0 w 2728"/>
                <a:gd name="T5" fmla="*/ 285 h 285"/>
                <a:gd name="T6" fmla="*/ 2634 w 2728"/>
                <a:gd name="T7" fmla="*/ 285 h 285"/>
                <a:gd name="T8" fmla="*/ 2780 w 2728"/>
                <a:gd name="T9" fmla="*/ 142 h 285"/>
                <a:gd name="T10" fmla="*/ 2634 w 2728"/>
                <a:gd name="T11" fmla="*/ 0 h 2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28" h="285">
                  <a:moveTo>
                    <a:pt x="2586" y="0"/>
                  </a:moveTo>
                  <a:lnTo>
                    <a:pt x="0" y="0"/>
                  </a:lnTo>
                  <a:lnTo>
                    <a:pt x="0" y="285"/>
                  </a:lnTo>
                  <a:lnTo>
                    <a:pt x="2586" y="285"/>
                  </a:lnTo>
                  <a:lnTo>
                    <a:pt x="2728" y="142"/>
                  </a:lnTo>
                  <a:lnTo>
                    <a:pt x="2586" y="0"/>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12" name="Freeform 33"/>
            <p:cNvSpPr>
              <a:spLocks noChangeAspect="1"/>
            </p:cNvSpPr>
            <p:nvPr userDrawn="1"/>
          </p:nvSpPr>
          <p:spPr bwMode="auto">
            <a:xfrm>
              <a:off x="13" y="2994"/>
              <a:ext cx="1679" cy="287"/>
            </a:xfrm>
            <a:custGeom>
              <a:avLst/>
              <a:gdLst>
                <a:gd name="T0" fmla="*/ 0 w 1671"/>
                <a:gd name="T1" fmla="*/ 293 h 285"/>
                <a:gd name="T2" fmla="*/ 1414 w 1671"/>
                <a:gd name="T3" fmla="*/ 293 h 285"/>
                <a:gd name="T4" fmla="*/ 1703 w 1671"/>
                <a:gd name="T5" fmla="*/ 0 h 285"/>
                <a:gd name="T6" fmla="*/ 0 w 1671"/>
                <a:gd name="T7" fmla="*/ 0 h 285"/>
                <a:gd name="T8" fmla="*/ 0 w 1671"/>
                <a:gd name="T9" fmla="*/ 293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1" h="285">
                  <a:moveTo>
                    <a:pt x="0" y="285"/>
                  </a:moveTo>
                  <a:lnTo>
                    <a:pt x="1386" y="285"/>
                  </a:lnTo>
                  <a:lnTo>
                    <a:pt x="1671"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13" name="Freeform 34"/>
            <p:cNvSpPr>
              <a:spLocks noChangeAspect="1"/>
            </p:cNvSpPr>
            <p:nvPr userDrawn="1"/>
          </p:nvSpPr>
          <p:spPr bwMode="auto">
            <a:xfrm>
              <a:off x="13" y="3588"/>
              <a:ext cx="1072" cy="285"/>
            </a:xfrm>
            <a:custGeom>
              <a:avLst/>
              <a:gdLst>
                <a:gd name="T0" fmla="*/ 0 w 1066"/>
                <a:gd name="T1" fmla="*/ 288 h 284"/>
                <a:gd name="T2" fmla="*/ 798 w 1066"/>
                <a:gd name="T3" fmla="*/ 288 h 284"/>
                <a:gd name="T4" fmla="*/ 1090 w 1066"/>
                <a:gd name="T5" fmla="*/ 0 h 284"/>
                <a:gd name="T6" fmla="*/ 0 w 1066"/>
                <a:gd name="T7" fmla="*/ 0 h 284"/>
                <a:gd name="T8" fmla="*/ 0 w 1066"/>
                <a:gd name="T9" fmla="*/ 288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6" h="284">
                  <a:moveTo>
                    <a:pt x="0" y="284"/>
                  </a:moveTo>
                  <a:lnTo>
                    <a:pt x="782" y="284"/>
                  </a:lnTo>
                  <a:lnTo>
                    <a:pt x="1066" y="0"/>
                  </a:lnTo>
                  <a:lnTo>
                    <a:pt x="0" y="0"/>
                  </a:lnTo>
                  <a:lnTo>
                    <a:pt x="0" y="284"/>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14" name="Freeform 35"/>
            <p:cNvSpPr>
              <a:spLocks noChangeAspect="1"/>
            </p:cNvSpPr>
            <p:nvPr userDrawn="1"/>
          </p:nvSpPr>
          <p:spPr bwMode="auto">
            <a:xfrm>
              <a:off x="13" y="15"/>
              <a:ext cx="1090" cy="287"/>
            </a:xfrm>
            <a:custGeom>
              <a:avLst/>
              <a:gdLst>
                <a:gd name="T0" fmla="*/ 0 w 1084"/>
                <a:gd name="T1" fmla="*/ 293 h 285"/>
                <a:gd name="T2" fmla="*/ 1108 w 1084"/>
                <a:gd name="T3" fmla="*/ 293 h 285"/>
                <a:gd name="T4" fmla="*/ 816 w 1084"/>
                <a:gd name="T5" fmla="*/ 0 h 285"/>
                <a:gd name="T6" fmla="*/ 0 w 1084"/>
                <a:gd name="T7" fmla="*/ 0 h 285"/>
                <a:gd name="T8" fmla="*/ 0 w 1084"/>
                <a:gd name="T9" fmla="*/ 293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4" h="285">
                  <a:moveTo>
                    <a:pt x="0" y="285"/>
                  </a:moveTo>
                  <a:lnTo>
                    <a:pt x="1084" y="285"/>
                  </a:lnTo>
                  <a:lnTo>
                    <a:pt x="800"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sp>
          <p:nvSpPr>
            <p:cNvPr id="15" name="Freeform 36"/>
            <p:cNvSpPr>
              <a:spLocks noChangeAspect="1"/>
            </p:cNvSpPr>
            <p:nvPr userDrawn="1"/>
          </p:nvSpPr>
          <p:spPr bwMode="auto">
            <a:xfrm>
              <a:off x="13" y="614"/>
              <a:ext cx="1689" cy="287"/>
            </a:xfrm>
            <a:custGeom>
              <a:avLst/>
              <a:gdLst>
                <a:gd name="T0" fmla="*/ 0 w 1680"/>
                <a:gd name="T1" fmla="*/ 293 h 285"/>
                <a:gd name="T2" fmla="*/ 1716 w 1680"/>
                <a:gd name="T3" fmla="*/ 293 h 285"/>
                <a:gd name="T4" fmla="*/ 1426 w 1680"/>
                <a:gd name="T5" fmla="*/ 0 h 285"/>
                <a:gd name="T6" fmla="*/ 0 w 1680"/>
                <a:gd name="T7" fmla="*/ 0 h 285"/>
                <a:gd name="T8" fmla="*/ 0 w 1680"/>
                <a:gd name="T9" fmla="*/ 293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80" h="285">
                  <a:moveTo>
                    <a:pt x="0" y="285"/>
                  </a:moveTo>
                  <a:lnTo>
                    <a:pt x="1680" y="285"/>
                  </a:lnTo>
                  <a:lnTo>
                    <a:pt x="1395" y="0"/>
                  </a:lnTo>
                  <a:lnTo>
                    <a:pt x="0" y="0"/>
                  </a:lnTo>
                  <a:lnTo>
                    <a:pt x="0" y="285"/>
                  </a:lnTo>
                  <a:close/>
                </a:path>
              </a:pathLst>
            </a:custGeom>
            <a:solidFill>
              <a:srgbClr val="3A4E84"/>
            </a:solidFill>
            <a:ln>
              <a:noFill/>
            </a:ln>
            <a:extLst>
              <a:ext uri="{91240B29-F687-4F45-9708-019B960494DF}">
                <a14:hiddenLine xmlns:a14="http://schemas.microsoft.com/office/drawing/2010/main" w="14351">
                  <a:solidFill>
                    <a:srgbClr val="000000"/>
                  </a:solidFill>
                  <a:prstDash val="solid"/>
                  <a:round/>
                  <a:headEnd/>
                  <a:tailEnd/>
                </a14:hiddenLine>
              </a:ext>
            </a:extLst>
          </p:spPr>
          <p:txBody>
            <a:bodyPr/>
            <a:lstStyle/>
            <a:p>
              <a:endParaRPr lang="en-US" dirty="0">
                <a:solidFill>
                  <a:srgbClr val="000000"/>
                </a:solidFill>
              </a:endParaRPr>
            </a:p>
          </p:txBody>
        </p:sp>
      </p:grpSp>
      <p:sp>
        <p:nvSpPr>
          <p:cNvPr id="16" name="Line 40"/>
          <p:cNvSpPr>
            <a:spLocks noChangeShapeType="1"/>
          </p:cNvSpPr>
          <p:nvPr/>
        </p:nvSpPr>
        <p:spPr bwMode="auto">
          <a:xfrm>
            <a:off x="0" y="6475413"/>
            <a:ext cx="9144000" cy="1587"/>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wrap="none" lIns="0" tIns="0" anchor="ctr"/>
          <a:lstStyle/>
          <a:p>
            <a:endParaRPr lang="en-US" dirty="0">
              <a:solidFill>
                <a:srgbClr val="000000"/>
              </a:solidFill>
            </a:endParaRPr>
          </a:p>
        </p:txBody>
      </p:sp>
      <p:sp>
        <p:nvSpPr>
          <p:cNvPr id="17" name="Line 65"/>
          <p:cNvSpPr>
            <a:spLocks noChangeShapeType="1"/>
          </p:cNvSpPr>
          <p:nvPr/>
        </p:nvSpPr>
        <p:spPr bwMode="auto">
          <a:xfrm>
            <a:off x="0" y="4075113"/>
            <a:ext cx="9144000" cy="1587"/>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wrap="none" lIns="0" tIns="0" anchor="ctr"/>
          <a:lstStyle/>
          <a:p>
            <a:endParaRPr lang="en-US" dirty="0">
              <a:solidFill>
                <a:srgbClr val="000000"/>
              </a:solidFill>
            </a:endParaRPr>
          </a:p>
        </p:txBody>
      </p:sp>
      <p:sp>
        <p:nvSpPr>
          <p:cNvPr id="18" name="Rectangle 70"/>
          <p:cNvSpPr>
            <a:spLocks noChangeArrowheads="1"/>
          </p:cNvSpPr>
          <p:nvPr/>
        </p:nvSpPr>
        <p:spPr bwMode="auto">
          <a:xfrm>
            <a:off x="685800" y="6537325"/>
            <a:ext cx="81534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685" tIns="46342" rIns="92685" bIns="46342">
            <a:spAutoFit/>
          </a:bodyPr>
          <a:lstStyle>
            <a:lvl1pPr defTabSz="811213">
              <a:spcBef>
                <a:spcPct val="30000"/>
              </a:spcBef>
              <a:defRPr sz="1000">
                <a:solidFill>
                  <a:schemeClr val="tx1"/>
                </a:solidFill>
                <a:latin typeface="Arial" panose="020B0604020202020204" pitchFamily="34" charset="0"/>
                <a:ea typeface="ＭＳ Ｐゴシック" panose="020B0600070205080204" pitchFamily="34" charset="-128"/>
              </a:defRPr>
            </a:lvl1pPr>
            <a:lvl2pPr marL="742950" indent="-285750" defTabSz="811213">
              <a:spcBef>
                <a:spcPct val="30000"/>
              </a:spcBef>
              <a:defRPr sz="1000">
                <a:solidFill>
                  <a:schemeClr val="tx1"/>
                </a:solidFill>
                <a:latin typeface="Arial" panose="020B0604020202020204" pitchFamily="34" charset="0"/>
                <a:ea typeface="ＭＳ Ｐゴシック" panose="020B0600070205080204" pitchFamily="34" charset="-128"/>
              </a:defRPr>
            </a:lvl2pPr>
            <a:lvl3pPr marL="11430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3pPr>
            <a:lvl4pPr marL="16002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4pPr>
            <a:lvl5pPr marL="20574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5pPr>
            <a:lvl6pPr marL="25146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spcBef>
                <a:spcPct val="0"/>
              </a:spcBef>
              <a:defRPr/>
            </a:pPr>
            <a:r>
              <a:rPr lang="en-US" altLang="en-US" b="1" dirty="0">
                <a:solidFill>
                  <a:srgbClr val="000000"/>
                </a:solidFill>
              </a:rPr>
              <a:t>Designing Products and Processes Using Six Sigma, Module 7 Designed Experiments and RSM – v055- Minitab</a:t>
            </a:r>
          </a:p>
        </p:txBody>
      </p:sp>
      <p:sp>
        <p:nvSpPr>
          <p:cNvPr id="19" name="Rectangle 72"/>
          <p:cNvSpPr>
            <a:spLocks noChangeArrowheads="1"/>
          </p:cNvSpPr>
          <p:nvPr/>
        </p:nvSpPr>
        <p:spPr bwMode="auto">
          <a:xfrm>
            <a:off x="495300" y="5584825"/>
            <a:ext cx="7491413"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anchor="ctr">
            <a:spAutoFit/>
          </a:bodyPr>
          <a:lstStyle>
            <a:lvl1pPr marL="177800" indent="-177800">
              <a:spcBef>
                <a:spcPct val="30000"/>
              </a:spcBef>
              <a:defRPr sz="10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0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0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0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lnSpc>
                <a:spcPct val="110000"/>
              </a:lnSpc>
              <a:spcBef>
                <a:spcPct val="0"/>
              </a:spcBef>
              <a:defRPr/>
            </a:pPr>
            <a:r>
              <a:rPr lang="en-US" altLang="en-US" sz="1200" b="1" dirty="0">
                <a:solidFill>
                  <a:srgbClr val="000000"/>
                </a:solidFill>
              </a:rPr>
              <a:t>	Sponsored by the U.S. Department of Defense</a:t>
            </a:r>
          </a:p>
          <a:p>
            <a:pPr>
              <a:lnSpc>
                <a:spcPct val="110000"/>
              </a:lnSpc>
              <a:spcBef>
                <a:spcPct val="0"/>
              </a:spcBef>
              <a:defRPr/>
            </a:pPr>
            <a:r>
              <a:rPr lang="en-US" altLang="en-US" sz="1200" b="1" dirty="0">
                <a:solidFill>
                  <a:srgbClr val="000000"/>
                </a:solidFill>
              </a:rPr>
              <a:t>© 	2015 by Carnegie Mellon University</a:t>
            </a:r>
            <a:endParaRPr lang="en-US" altLang="en-US" sz="1400" b="1" dirty="0">
              <a:solidFill>
                <a:srgbClr val="000000"/>
              </a:solidFill>
            </a:endParaRPr>
          </a:p>
          <a:p>
            <a:pPr>
              <a:lnSpc>
                <a:spcPct val="110000"/>
              </a:lnSpc>
              <a:spcBef>
                <a:spcPct val="0"/>
              </a:spcBef>
              <a:defRPr/>
            </a:pPr>
            <a:r>
              <a:rPr lang="en-US" altLang="en-US" b="1" dirty="0">
                <a:solidFill>
                  <a:srgbClr val="000000"/>
                </a:solidFill>
              </a:rPr>
              <a:t>	This material is approved  for public release.  Distribution is limited by the Software Engineering Institute to attendees.</a:t>
            </a:r>
            <a:endParaRPr lang="en-US" altLang="en-US" sz="2000" dirty="0">
              <a:solidFill>
                <a:srgbClr val="000000"/>
              </a:solidFill>
            </a:endParaRPr>
          </a:p>
        </p:txBody>
      </p:sp>
      <p:pic>
        <p:nvPicPr>
          <p:cNvPr id="20" name="Picture 76" descr="SEI_CMU_1Line_Blk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685800"/>
            <a:ext cx="5522913"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Rectangle 12"/>
          <p:cNvSpPr>
            <a:spLocks noGrp="1" noChangeArrowheads="1"/>
          </p:cNvSpPr>
          <p:nvPr>
            <p:ph type="ctrTitle"/>
          </p:nvPr>
        </p:nvSpPr>
        <p:spPr>
          <a:xfrm>
            <a:off x="3225800" y="1358900"/>
            <a:ext cx="5003800" cy="1690688"/>
          </a:xfrm>
        </p:spPr>
        <p:txBody>
          <a:bodyPr lIns="91440" tIns="45720" rIns="91440" bIns="45720"/>
          <a:lstStyle>
            <a:lvl1pPr>
              <a:lnSpc>
                <a:spcPct val="100000"/>
              </a:lnSpc>
              <a:defRPr sz="2600"/>
            </a:lvl1pPr>
          </a:lstStyle>
          <a:p>
            <a:r>
              <a:rPr lang="en-US"/>
              <a:t>Click to edit Master title style</a:t>
            </a:r>
          </a:p>
        </p:txBody>
      </p:sp>
      <p:sp>
        <p:nvSpPr>
          <p:cNvPr id="3145" name="Rectangle 73"/>
          <p:cNvSpPr>
            <a:spLocks noGrp="1" noChangeArrowheads="1"/>
          </p:cNvSpPr>
          <p:nvPr>
            <p:ph type="subTitle" sz="quarter" idx="1"/>
          </p:nvPr>
        </p:nvSpPr>
        <p:spPr bwMode="auto">
          <a:xfrm>
            <a:off x="3213100" y="3176588"/>
            <a:ext cx="5016500" cy="298450"/>
          </a:xfrm>
          <a:ln w="6350"/>
        </p:spPr>
        <p:txBody>
          <a:bodyPr lIns="91440" tIns="45720" rIns="91440" bIns="45720" anchor="ctr">
            <a:spAutoFit/>
          </a:bodyPr>
          <a:lstStyle>
            <a:lvl1pPr>
              <a:spcAft>
                <a:spcPct val="0"/>
              </a:spcAft>
              <a:tabLst>
                <a:tab pos="2463800" algn="l"/>
              </a:tabLst>
              <a:defRPr sz="1500" b="1"/>
            </a:lvl1pPr>
          </a:lstStyle>
          <a:p>
            <a:r>
              <a:rPr lang="en-US"/>
              <a:t>Click to edit Master subtitle style</a:t>
            </a:r>
          </a:p>
        </p:txBody>
      </p:sp>
    </p:spTree>
    <p:extLst>
      <p:ext uri="{BB962C8B-B14F-4D97-AF65-F5344CB8AC3E}">
        <p14:creationId xmlns:p14="http://schemas.microsoft.com/office/powerpoint/2010/main" val="2467007694"/>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884751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00097427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447800"/>
            <a:ext cx="41513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447800"/>
            <a:ext cx="41513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8648405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36893"/>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2316912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1372915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59374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828720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6784873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6622143"/>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546100"/>
            <a:ext cx="2125662" cy="5549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546100"/>
            <a:ext cx="6224588" cy="5549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975878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6957665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447800"/>
            <a:ext cx="41513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447800"/>
            <a:ext cx="41513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9505812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002397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818992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733294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534405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56074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gray">
          <a:xfrm>
            <a:off x="304800" y="1447800"/>
            <a:ext cx="84550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ja-JP" dirty="0"/>
              <a:t>Click to edit Master text styles</a:t>
            </a:r>
          </a:p>
          <a:p>
            <a:pPr lvl="1"/>
            <a:r>
              <a:rPr lang="en-US" altLang="ja-JP" dirty="0"/>
              <a:t>Second level</a:t>
            </a:r>
          </a:p>
          <a:p>
            <a:pPr lvl="2"/>
            <a:r>
              <a:rPr lang="en-US" altLang="ja-JP" dirty="0"/>
              <a:t>Third level</a:t>
            </a:r>
          </a:p>
          <a:p>
            <a:pPr lvl="3"/>
            <a:r>
              <a:rPr lang="en-US" altLang="ja-JP" dirty="0"/>
              <a:t>Fourth level</a:t>
            </a:r>
          </a:p>
          <a:p>
            <a:pPr lvl="4"/>
            <a:r>
              <a:rPr lang="en-US" altLang="ja-JP" dirty="0"/>
              <a:t>Fifth level</a:t>
            </a:r>
          </a:p>
        </p:txBody>
      </p:sp>
      <p:sp>
        <p:nvSpPr>
          <p:cNvPr id="1027" name="Rectangle 3"/>
          <p:cNvSpPr>
            <a:spLocks noGrp="1" noChangeArrowheads="1"/>
          </p:cNvSpPr>
          <p:nvPr>
            <p:ph type="title"/>
          </p:nvPr>
        </p:nvSpPr>
        <p:spPr bwMode="auto">
          <a:xfrm>
            <a:off x="257175" y="546100"/>
            <a:ext cx="85058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ja-JP"/>
              <a:t>Click to edit Master title style</a:t>
            </a:r>
          </a:p>
        </p:txBody>
      </p:sp>
      <p:sp>
        <p:nvSpPr>
          <p:cNvPr id="1028" name="Line 4"/>
          <p:cNvSpPr>
            <a:spLocks noChangeShapeType="1"/>
          </p:cNvSpPr>
          <p:nvPr/>
        </p:nvSpPr>
        <p:spPr bwMode="auto">
          <a:xfrm>
            <a:off x="0" y="406400"/>
            <a:ext cx="9144000" cy="1588"/>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wrap="none" lIns="0" tIns="0" anchor="ctr"/>
          <a:lstStyle/>
          <a:p>
            <a:endParaRPr lang="en-US" dirty="0"/>
          </a:p>
        </p:txBody>
      </p:sp>
      <p:sp>
        <p:nvSpPr>
          <p:cNvPr id="1029" name="Rectangle 5"/>
          <p:cNvSpPr>
            <a:spLocks noChangeArrowheads="1"/>
          </p:cNvSpPr>
          <p:nvPr/>
        </p:nvSpPr>
        <p:spPr bwMode="ltGray">
          <a:xfrm>
            <a:off x="6248400" y="6575425"/>
            <a:ext cx="23558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spAutoFit/>
          </a:bodyPr>
          <a:lstStyle>
            <a:lvl1pPr>
              <a:spcBef>
                <a:spcPct val="30000"/>
              </a:spcBef>
              <a:defRPr sz="10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0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0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0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lgn="r">
              <a:spcBef>
                <a:spcPct val="0"/>
              </a:spcBef>
            </a:pPr>
            <a:r>
              <a:rPr lang="en-US" altLang="ja-JP" sz="800" b="1" dirty="0"/>
              <a:t>© 2015 Carnegie Mellon University</a:t>
            </a:r>
            <a:endParaRPr lang="en-US" altLang="ja-JP" sz="800" dirty="0"/>
          </a:p>
        </p:txBody>
      </p:sp>
      <p:sp>
        <p:nvSpPr>
          <p:cNvPr id="1030" name="Rectangle 6"/>
          <p:cNvSpPr>
            <a:spLocks noChangeArrowheads="1"/>
          </p:cNvSpPr>
          <p:nvPr/>
        </p:nvSpPr>
        <p:spPr bwMode="auto">
          <a:xfrm>
            <a:off x="203200" y="101600"/>
            <a:ext cx="80264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685" tIns="46342" rIns="92685" bIns="46342">
            <a:spAutoFit/>
          </a:bodyPr>
          <a:lstStyle>
            <a:lvl1pPr defTabSz="811213">
              <a:spcBef>
                <a:spcPct val="30000"/>
              </a:spcBef>
              <a:defRPr sz="1000">
                <a:solidFill>
                  <a:schemeClr val="tx1"/>
                </a:solidFill>
                <a:latin typeface="Arial" panose="020B0604020202020204" pitchFamily="34" charset="0"/>
                <a:ea typeface="ＭＳ Ｐゴシック" panose="020B0600070205080204" pitchFamily="34" charset="-128"/>
              </a:defRPr>
            </a:lvl1pPr>
            <a:lvl2pPr marL="742950" indent="-285750" defTabSz="811213">
              <a:spcBef>
                <a:spcPct val="30000"/>
              </a:spcBef>
              <a:defRPr sz="1000">
                <a:solidFill>
                  <a:schemeClr val="tx1"/>
                </a:solidFill>
                <a:latin typeface="Arial" panose="020B0604020202020204" pitchFamily="34" charset="0"/>
                <a:ea typeface="ＭＳ Ｐゴシック" panose="020B0600070205080204" pitchFamily="34" charset="-128"/>
              </a:defRPr>
            </a:lvl2pPr>
            <a:lvl3pPr marL="11430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3pPr>
            <a:lvl4pPr marL="16002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4pPr>
            <a:lvl5pPr marL="20574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5pPr>
            <a:lvl6pPr marL="25146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spcBef>
                <a:spcPct val="0"/>
              </a:spcBef>
            </a:pPr>
            <a:r>
              <a:rPr lang="en-US" altLang="ja-JP" b="1" dirty="0"/>
              <a:t>Designing Products and Processes Using Six Sigma, Module 5: Optimization Using Monte Carlo Simulation-v044</a:t>
            </a:r>
          </a:p>
        </p:txBody>
      </p:sp>
      <p:sp>
        <p:nvSpPr>
          <p:cNvPr id="6151" name="Rectangle 7"/>
          <p:cNvSpPr>
            <a:spLocks noChangeArrowheads="1"/>
          </p:cNvSpPr>
          <p:nvPr/>
        </p:nvSpPr>
        <p:spPr bwMode="auto">
          <a:xfrm>
            <a:off x="8643938" y="6565900"/>
            <a:ext cx="323850" cy="228600"/>
          </a:xfrm>
          <a:prstGeom prst="rect">
            <a:avLst/>
          </a:prstGeom>
          <a:noFill/>
          <a:ln w="6350">
            <a:noFill/>
            <a:miter lim="800000"/>
            <a:headEnd/>
            <a:tailEnd/>
          </a:ln>
          <a:effectLst/>
        </p:spPr>
        <p:txBody>
          <a:bodyPr wrap="none" anchor="ctr">
            <a:spAutoFit/>
          </a:bodyPr>
          <a:lstStyle>
            <a:lvl1pPr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lgn="ctr">
              <a:defRPr/>
            </a:pPr>
            <a:fld id="{BBCBB106-47D6-49EE-9231-2933D702CB80}" type="slidenum">
              <a:rPr lang="ja-JP" altLang="en-US" sz="900" b="1" smtClean="0"/>
              <a:pPr algn="ctr">
                <a:defRPr/>
              </a:pPr>
              <a:t>‹#›</a:t>
            </a:fld>
            <a:endParaRPr lang="en-US" altLang="ja-JP" sz="900" b="1" dirty="0"/>
          </a:p>
        </p:txBody>
      </p:sp>
      <p:sp>
        <p:nvSpPr>
          <p:cNvPr id="1032" name="Line 8"/>
          <p:cNvSpPr>
            <a:spLocks noChangeShapeType="1"/>
          </p:cNvSpPr>
          <p:nvPr/>
        </p:nvSpPr>
        <p:spPr bwMode="auto">
          <a:xfrm>
            <a:off x="304800" y="1295400"/>
            <a:ext cx="8458200" cy="1588"/>
          </a:xfrm>
          <a:prstGeom prst="line">
            <a:avLst/>
          </a:prstGeom>
          <a:noFill/>
          <a:ln w="12700" cap="rnd">
            <a:solidFill>
              <a:schemeClr val="bg2"/>
            </a:solidFill>
            <a:prstDash val="sysDot"/>
            <a:round/>
            <a:headEnd/>
            <a:tailEnd/>
          </a:ln>
          <a:extLst>
            <a:ext uri="{909E8E84-426E-40DD-AFC4-6F175D3DCCD1}">
              <a14:hiddenFill xmlns:a14="http://schemas.microsoft.com/office/drawing/2010/main">
                <a:noFill/>
              </a14:hiddenFill>
            </a:ext>
          </a:extLst>
        </p:spPr>
        <p:txBody>
          <a:bodyPr wrap="none" lIns="0" tIns="0" anchor="ctr"/>
          <a:lstStyle/>
          <a:p>
            <a:endParaRPr lang="en-US" dirty="0"/>
          </a:p>
        </p:txBody>
      </p:sp>
    </p:spTree>
  </p:cSld>
  <p:clrMap bg1="lt1" tx1="dk1" bg2="lt2" tx2="dk2" accent1="accent1" accent2="accent2" accent3="accent3" accent4="accent4" accent5="accent5" accent6="accent6" hlink="hlink" folHlink="folHlink"/>
  <p:sldLayoutIdLst>
    <p:sldLayoutId id="2147483732"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Lst>
  <p:transition/>
  <p:txStyles>
    <p:titleStyle>
      <a:lvl1pPr algn="l" rtl="0" eaLnBrk="0" fontAlgn="base" hangingPunct="0">
        <a:lnSpc>
          <a:spcPct val="80000"/>
        </a:lnSpc>
        <a:spcBef>
          <a:spcPct val="0"/>
        </a:spcBef>
        <a:spcAft>
          <a:spcPct val="0"/>
        </a:spcAft>
        <a:defRPr sz="2800" b="1">
          <a:solidFill>
            <a:schemeClr val="tx1"/>
          </a:solidFill>
          <a:latin typeface="+mj-lt"/>
          <a:ea typeface="+mj-ea"/>
          <a:cs typeface="+mj-cs"/>
        </a:defRPr>
      </a:lvl1pPr>
      <a:lvl2pPr algn="l" rtl="0" eaLnBrk="0" fontAlgn="base" hangingPunct="0">
        <a:lnSpc>
          <a:spcPct val="80000"/>
        </a:lnSpc>
        <a:spcBef>
          <a:spcPct val="0"/>
        </a:spcBef>
        <a:spcAft>
          <a:spcPct val="0"/>
        </a:spcAft>
        <a:defRPr sz="2800" b="1">
          <a:solidFill>
            <a:schemeClr val="tx1"/>
          </a:solidFill>
          <a:latin typeface="Arial" charset="0"/>
        </a:defRPr>
      </a:lvl2pPr>
      <a:lvl3pPr algn="l" rtl="0" eaLnBrk="0" fontAlgn="base" hangingPunct="0">
        <a:lnSpc>
          <a:spcPct val="80000"/>
        </a:lnSpc>
        <a:spcBef>
          <a:spcPct val="0"/>
        </a:spcBef>
        <a:spcAft>
          <a:spcPct val="0"/>
        </a:spcAft>
        <a:defRPr sz="2800" b="1">
          <a:solidFill>
            <a:schemeClr val="tx1"/>
          </a:solidFill>
          <a:latin typeface="Arial" charset="0"/>
        </a:defRPr>
      </a:lvl3pPr>
      <a:lvl4pPr algn="l" rtl="0" eaLnBrk="0" fontAlgn="base" hangingPunct="0">
        <a:lnSpc>
          <a:spcPct val="80000"/>
        </a:lnSpc>
        <a:spcBef>
          <a:spcPct val="0"/>
        </a:spcBef>
        <a:spcAft>
          <a:spcPct val="0"/>
        </a:spcAft>
        <a:defRPr sz="2800" b="1">
          <a:solidFill>
            <a:schemeClr val="tx1"/>
          </a:solidFill>
          <a:latin typeface="Arial" charset="0"/>
        </a:defRPr>
      </a:lvl4pPr>
      <a:lvl5pPr algn="l" rtl="0" eaLnBrk="0" fontAlgn="base" hangingPunct="0">
        <a:lnSpc>
          <a:spcPct val="80000"/>
        </a:lnSpc>
        <a:spcBef>
          <a:spcPct val="0"/>
        </a:spcBef>
        <a:spcAft>
          <a:spcPct val="0"/>
        </a:spcAft>
        <a:defRPr sz="2800" b="1">
          <a:solidFill>
            <a:schemeClr val="tx1"/>
          </a:solidFill>
          <a:latin typeface="Arial" charset="0"/>
        </a:defRPr>
      </a:lvl5pPr>
      <a:lvl6pPr marL="457200" algn="l" rtl="0" fontAlgn="base">
        <a:lnSpc>
          <a:spcPct val="80000"/>
        </a:lnSpc>
        <a:spcBef>
          <a:spcPct val="0"/>
        </a:spcBef>
        <a:spcAft>
          <a:spcPct val="0"/>
        </a:spcAft>
        <a:defRPr sz="2800" b="1">
          <a:solidFill>
            <a:schemeClr val="tx1"/>
          </a:solidFill>
          <a:latin typeface="Arial" charset="0"/>
        </a:defRPr>
      </a:lvl6pPr>
      <a:lvl7pPr marL="914400" algn="l" rtl="0" fontAlgn="base">
        <a:lnSpc>
          <a:spcPct val="80000"/>
        </a:lnSpc>
        <a:spcBef>
          <a:spcPct val="0"/>
        </a:spcBef>
        <a:spcAft>
          <a:spcPct val="0"/>
        </a:spcAft>
        <a:defRPr sz="2800" b="1">
          <a:solidFill>
            <a:schemeClr val="tx1"/>
          </a:solidFill>
          <a:latin typeface="Arial" charset="0"/>
        </a:defRPr>
      </a:lvl7pPr>
      <a:lvl8pPr marL="1371600" algn="l" rtl="0" fontAlgn="base">
        <a:lnSpc>
          <a:spcPct val="80000"/>
        </a:lnSpc>
        <a:spcBef>
          <a:spcPct val="0"/>
        </a:spcBef>
        <a:spcAft>
          <a:spcPct val="0"/>
        </a:spcAft>
        <a:defRPr sz="2800" b="1">
          <a:solidFill>
            <a:schemeClr val="tx1"/>
          </a:solidFill>
          <a:latin typeface="Arial" charset="0"/>
        </a:defRPr>
      </a:lvl8pPr>
      <a:lvl9pPr marL="1828800" algn="l" rtl="0" fontAlgn="base">
        <a:lnSpc>
          <a:spcPct val="80000"/>
        </a:lnSpc>
        <a:spcBef>
          <a:spcPct val="0"/>
        </a:spcBef>
        <a:spcAft>
          <a:spcPct val="0"/>
        </a:spcAft>
        <a:defRPr sz="2800" b="1">
          <a:solidFill>
            <a:schemeClr val="tx1"/>
          </a:solidFill>
          <a:latin typeface="Arial" charset="0"/>
        </a:defRPr>
      </a:lvl9pPr>
    </p:titleStyle>
    <p:bodyStyle>
      <a:lvl1pPr marL="342900" indent="-342900" algn="l" rtl="0" eaLnBrk="0" fontAlgn="base" hangingPunct="0">
        <a:spcBef>
          <a:spcPct val="0"/>
        </a:spcBef>
        <a:spcAft>
          <a:spcPct val="50000"/>
        </a:spcAft>
        <a:buSzPct val="70000"/>
        <a:defRPr sz="2100">
          <a:solidFill>
            <a:schemeClr val="tx1"/>
          </a:solidFill>
          <a:latin typeface="+mn-lt"/>
          <a:ea typeface="+mn-ea"/>
          <a:cs typeface="+mn-cs"/>
        </a:defRPr>
      </a:lvl1pPr>
      <a:lvl2pPr marL="742950" indent="-285750" algn="l" rtl="0" eaLnBrk="0" fontAlgn="base" hangingPunct="0">
        <a:spcBef>
          <a:spcPct val="0"/>
        </a:spcBef>
        <a:spcAft>
          <a:spcPct val="50000"/>
        </a:spcAft>
        <a:buSzPct val="90000"/>
        <a:buFont typeface="Times" panose="02020603050405020304" pitchFamily="18" charset="0"/>
        <a:buChar char="•"/>
        <a:defRPr sz="2100">
          <a:solidFill>
            <a:schemeClr val="tx1"/>
          </a:solidFill>
          <a:latin typeface="+mn-lt"/>
        </a:defRPr>
      </a:lvl2pPr>
      <a:lvl3pPr marL="1143000" indent="-228600" algn="l" rtl="0" eaLnBrk="0" fontAlgn="base" hangingPunct="0">
        <a:spcBef>
          <a:spcPct val="0"/>
        </a:spcBef>
        <a:spcAft>
          <a:spcPct val="50000"/>
        </a:spcAft>
        <a:buSzPct val="70000"/>
        <a:buFont typeface="Times" panose="02020603050405020304" pitchFamily="18" charset="0"/>
        <a:buChar char="—"/>
        <a:defRPr sz="2100">
          <a:solidFill>
            <a:schemeClr val="tx1"/>
          </a:solidFill>
          <a:latin typeface="+mn-lt"/>
        </a:defRPr>
      </a:lvl3pPr>
      <a:lvl4pPr marL="1600200" indent="-228600" algn="l" rtl="0" eaLnBrk="0" fontAlgn="base" hangingPunct="0">
        <a:spcBef>
          <a:spcPct val="0"/>
        </a:spcBef>
        <a:spcAft>
          <a:spcPct val="50000"/>
        </a:spcAft>
        <a:buSzPct val="70000"/>
        <a:buChar char="o"/>
        <a:defRPr sz="2100">
          <a:solidFill>
            <a:schemeClr val="tx1"/>
          </a:solidFill>
          <a:latin typeface="+mn-lt"/>
        </a:defRPr>
      </a:lvl4pPr>
      <a:lvl5pPr marL="2057400" indent="-228600" algn="l" rtl="0" eaLnBrk="0" fontAlgn="base" hangingPunct="0">
        <a:spcBef>
          <a:spcPct val="0"/>
        </a:spcBef>
        <a:spcAft>
          <a:spcPct val="50000"/>
        </a:spcAft>
        <a:buSzPct val="70000"/>
        <a:buFont typeface="Times" panose="02020603050405020304" pitchFamily="18" charset="0"/>
        <a:buChar char="–"/>
        <a:defRPr sz="2100">
          <a:solidFill>
            <a:schemeClr val="tx1"/>
          </a:solidFill>
          <a:latin typeface="+mn-lt"/>
        </a:defRPr>
      </a:lvl5pPr>
      <a:lvl6pPr marL="2514600" indent="-228600" algn="l" rtl="0" fontAlgn="base">
        <a:spcBef>
          <a:spcPct val="0"/>
        </a:spcBef>
        <a:spcAft>
          <a:spcPct val="50000"/>
        </a:spcAft>
        <a:buSzPct val="70000"/>
        <a:buFont typeface="Times" pitchFamily="18" charset="0"/>
        <a:buChar char="–"/>
        <a:defRPr sz="2100">
          <a:solidFill>
            <a:schemeClr val="tx1"/>
          </a:solidFill>
          <a:latin typeface="+mn-lt"/>
        </a:defRPr>
      </a:lvl6pPr>
      <a:lvl7pPr marL="2971800" indent="-228600" algn="l" rtl="0" fontAlgn="base">
        <a:spcBef>
          <a:spcPct val="0"/>
        </a:spcBef>
        <a:spcAft>
          <a:spcPct val="50000"/>
        </a:spcAft>
        <a:buSzPct val="70000"/>
        <a:buFont typeface="Times" pitchFamily="18" charset="0"/>
        <a:buChar char="–"/>
        <a:defRPr sz="2100">
          <a:solidFill>
            <a:schemeClr val="tx1"/>
          </a:solidFill>
          <a:latin typeface="+mn-lt"/>
        </a:defRPr>
      </a:lvl7pPr>
      <a:lvl8pPr marL="3429000" indent="-228600" algn="l" rtl="0" fontAlgn="base">
        <a:spcBef>
          <a:spcPct val="0"/>
        </a:spcBef>
        <a:spcAft>
          <a:spcPct val="50000"/>
        </a:spcAft>
        <a:buSzPct val="70000"/>
        <a:buFont typeface="Times" pitchFamily="18" charset="0"/>
        <a:buChar char="–"/>
        <a:defRPr sz="2100">
          <a:solidFill>
            <a:schemeClr val="tx1"/>
          </a:solidFill>
          <a:latin typeface="+mn-lt"/>
        </a:defRPr>
      </a:lvl8pPr>
      <a:lvl9pPr marL="3886200" indent="-228600" algn="l" rtl="0" fontAlgn="base">
        <a:spcBef>
          <a:spcPct val="0"/>
        </a:spcBef>
        <a:spcAft>
          <a:spcPct val="50000"/>
        </a:spcAft>
        <a:buSzPct val="70000"/>
        <a:buFont typeface="Times" pitchFamily="18" charset="0"/>
        <a:buChar char="–"/>
        <a:defRPr sz="2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026" name="Rectangle 9"/>
          <p:cNvSpPr>
            <a:spLocks noGrp="1" noChangeArrowheads="1"/>
          </p:cNvSpPr>
          <p:nvPr>
            <p:ph type="body" idx="1"/>
          </p:nvPr>
        </p:nvSpPr>
        <p:spPr bwMode="gray">
          <a:xfrm>
            <a:off x="304800" y="1447800"/>
            <a:ext cx="84550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7" name="Rectangle 10"/>
          <p:cNvSpPr>
            <a:spLocks noGrp="1" noChangeArrowheads="1"/>
          </p:cNvSpPr>
          <p:nvPr>
            <p:ph type="title"/>
          </p:nvPr>
        </p:nvSpPr>
        <p:spPr bwMode="auto">
          <a:xfrm>
            <a:off x="257175" y="546100"/>
            <a:ext cx="803116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28" name="Line 12"/>
          <p:cNvSpPr>
            <a:spLocks noChangeShapeType="1"/>
          </p:cNvSpPr>
          <p:nvPr/>
        </p:nvSpPr>
        <p:spPr bwMode="auto">
          <a:xfrm>
            <a:off x="0" y="406400"/>
            <a:ext cx="9144000" cy="1588"/>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wrap="none" lIns="0" tIns="0" anchor="ctr"/>
          <a:lstStyle/>
          <a:p>
            <a:endParaRPr lang="en-US" dirty="0">
              <a:solidFill>
                <a:srgbClr val="000000"/>
              </a:solidFill>
            </a:endParaRPr>
          </a:p>
        </p:txBody>
      </p:sp>
      <p:sp>
        <p:nvSpPr>
          <p:cNvPr id="1029" name="Rectangle 15"/>
          <p:cNvSpPr>
            <a:spLocks noChangeArrowheads="1"/>
          </p:cNvSpPr>
          <p:nvPr/>
        </p:nvSpPr>
        <p:spPr bwMode="ltGray">
          <a:xfrm>
            <a:off x="6248400" y="6575425"/>
            <a:ext cx="23558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spAutoFit/>
          </a:bodyPr>
          <a:lstStyle>
            <a:lvl1pPr>
              <a:spcBef>
                <a:spcPct val="30000"/>
              </a:spcBef>
              <a:defRPr sz="10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0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0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0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lgn="r">
              <a:spcBef>
                <a:spcPct val="0"/>
              </a:spcBef>
              <a:defRPr/>
            </a:pPr>
            <a:r>
              <a:rPr lang="en-US" altLang="en-US" sz="800" b="1" dirty="0">
                <a:solidFill>
                  <a:srgbClr val="000000"/>
                </a:solidFill>
              </a:rPr>
              <a:t>© 2015 Carnegie Mellon University</a:t>
            </a:r>
            <a:endParaRPr lang="en-US" altLang="en-US" sz="800" dirty="0">
              <a:solidFill>
                <a:srgbClr val="000000"/>
              </a:solidFill>
            </a:endParaRPr>
          </a:p>
        </p:txBody>
      </p:sp>
      <p:sp>
        <p:nvSpPr>
          <p:cNvPr id="1030" name="Rectangle 80"/>
          <p:cNvSpPr>
            <a:spLocks noChangeArrowheads="1"/>
          </p:cNvSpPr>
          <p:nvPr/>
        </p:nvSpPr>
        <p:spPr bwMode="auto">
          <a:xfrm>
            <a:off x="203200" y="101600"/>
            <a:ext cx="86360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685" tIns="46342" rIns="92685" bIns="46342">
            <a:spAutoFit/>
          </a:bodyPr>
          <a:lstStyle>
            <a:lvl1pPr defTabSz="811213">
              <a:spcBef>
                <a:spcPct val="30000"/>
              </a:spcBef>
              <a:defRPr sz="1000">
                <a:solidFill>
                  <a:schemeClr val="tx1"/>
                </a:solidFill>
                <a:latin typeface="Arial" panose="020B0604020202020204" pitchFamily="34" charset="0"/>
                <a:ea typeface="ＭＳ Ｐゴシック" panose="020B0600070205080204" pitchFamily="34" charset="-128"/>
              </a:defRPr>
            </a:lvl1pPr>
            <a:lvl2pPr marL="742950" indent="-285750" defTabSz="811213">
              <a:spcBef>
                <a:spcPct val="30000"/>
              </a:spcBef>
              <a:defRPr sz="1000">
                <a:solidFill>
                  <a:schemeClr val="tx1"/>
                </a:solidFill>
                <a:latin typeface="Arial" panose="020B0604020202020204" pitchFamily="34" charset="0"/>
                <a:ea typeface="ＭＳ Ｐゴシック" panose="020B0600070205080204" pitchFamily="34" charset="-128"/>
              </a:defRPr>
            </a:lvl2pPr>
            <a:lvl3pPr marL="11430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3pPr>
            <a:lvl4pPr marL="16002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4pPr>
            <a:lvl5pPr marL="2057400" indent="-228600" defTabSz="811213">
              <a:spcBef>
                <a:spcPct val="30000"/>
              </a:spcBef>
              <a:defRPr sz="1000">
                <a:solidFill>
                  <a:schemeClr val="tx1"/>
                </a:solidFill>
                <a:latin typeface="Arial" panose="020B0604020202020204" pitchFamily="34" charset="0"/>
                <a:ea typeface="ＭＳ Ｐゴシック" panose="020B0600070205080204" pitchFamily="34" charset="-128"/>
              </a:defRPr>
            </a:lvl5pPr>
            <a:lvl6pPr marL="25146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81121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spcBef>
                <a:spcPct val="0"/>
              </a:spcBef>
              <a:defRPr/>
            </a:pPr>
            <a:r>
              <a:rPr lang="en-US" altLang="en-US" b="1" dirty="0">
                <a:solidFill>
                  <a:srgbClr val="000000"/>
                </a:solidFill>
              </a:rPr>
              <a:t>Designing Products and Processes Using Six Sigma, Module 7: Designed Experiments and RSM – v055-Minitab</a:t>
            </a:r>
          </a:p>
        </p:txBody>
      </p:sp>
      <p:sp>
        <p:nvSpPr>
          <p:cNvPr id="1107" name="Rectangle 83"/>
          <p:cNvSpPr>
            <a:spLocks noChangeArrowheads="1"/>
          </p:cNvSpPr>
          <p:nvPr/>
        </p:nvSpPr>
        <p:spPr bwMode="auto">
          <a:xfrm>
            <a:off x="8643938" y="6565900"/>
            <a:ext cx="323850" cy="228600"/>
          </a:xfrm>
          <a:prstGeom prst="rect">
            <a:avLst/>
          </a:prstGeom>
          <a:noFill/>
          <a:ln w="6350">
            <a:noFill/>
            <a:miter lim="800000"/>
            <a:headEnd/>
            <a:tailEnd/>
          </a:ln>
          <a:effectLst/>
        </p:spPr>
        <p:txBody>
          <a:bodyPr wrap="none" anchor="ctr">
            <a:spAutoFit/>
          </a:bodyPr>
          <a:lstStyle>
            <a:lvl1pPr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lgn="ctr">
              <a:defRPr/>
            </a:pPr>
            <a:fld id="{4E96F269-B6D1-4E13-87B6-798AD82F3FCD}" type="slidenum">
              <a:rPr lang="en-US" altLang="en-US" sz="900" b="1" smtClean="0">
                <a:solidFill>
                  <a:srgbClr val="000000"/>
                </a:solidFill>
              </a:rPr>
              <a:pPr algn="ctr">
                <a:defRPr/>
              </a:pPr>
              <a:t>‹#›</a:t>
            </a:fld>
            <a:endParaRPr lang="en-US" altLang="en-US" sz="900" b="1" dirty="0">
              <a:solidFill>
                <a:srgbClr val="000000"/>
              </a:solidFill>
            </a:endParaRPr>
          </a:p>
        </p:txBody>
      </p:sp>
      <p:sp>
        <p:nvSpPr>
          <p:cNvPr id="1032" name="Line 84"/>
          <p:cNvSpPr>
            <a:spLocks noChangeShapeType="1"/>
          </p:cNvSpPr>
          <p:nvPr/>
        </p:nvSpPr>
        <p:spPr bwMode="auto">
          <a:xfrm>
            <a:off x="304800" y="1295400"/>
            <a:ext cx="8458200" cy="1588"/>
          </a:xfrm>
          <a:prstGeom prst="line">
            <a:avLst/>
          </a:prstGeom>
          <a:noFill/>
          <a:ln w="12700" cap="rnd">
            <a:solidFill>
              <a:schemeClr val="bg2"/>
            </a:solidFill>
            <a:prstDash val="sysDot"/>
            <a:round/>
            <a:headEnd/>
            <a:tailEnd/>
          </a:ln>
          <a:extLst>
            <a:ext uri="{909E8E84-426E-40DD-AFC4-6F175D3DCCD1}">
              <a14:hiddenFill xmlns:a14="http://schemas.microsoft.com/office/drawing/2010/main">
                <a:noFill/>
              </a14:hiddenFill>
            </a:ext>
          </a:extLst>
        </p:spPr>
        <p:txBody>
          <a:bodyPr wrap="none" lIns="0" tIns="0" anchor="ctr"/>
          <a:lstStyle/>
          <a:p>
            <a:endParaRPr lang="en-US" dirty="0">
              <a:solidFill>
                <a:srgbClr val="000000"/>
              </a:solidFill>
            </a:endParaRPr>
          </a:p>
        </p:txBody>
      </p:sp>
    </p:spTree>
    <p:extLst>
      <p:ext uri="{BB962C8B-B14F-4D97-AF65-F5344CB8AC3E}">
        <p14:creationId xmlns:p14="http://schemas.microsoft.com/office/powerpoint/2010/main" val="268580293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ransition/>
  <p:txStyles>
    <p:titleStyle>
      <a:lvl1pPr algn="l" rtl="0" eaLnBrk="0" fontAlgn="base" hangingPunct="0">
        <a:lnSpc>
          <a:spcPct val="80000"/>
        </a:lnSpc>
        <a:spcBef>
          <a:spcPct val="0"/>
        </a:spcBef>
        <a:spcAft>
          <a:spcPct val="0"/>
        </a:spcAft>
        <a:defRPr sz="2800" b="1">
          <a:solidFill>
            <a:schemeClr val="tx1"/>
          </a:solidFill>
          <a:latin typeface="+mj-lt"/>
          <a:ea typeface="+mj-ea"/>
          <a:cs typeface="+mj-cs"/>
        </a:defRPr>
      </a:lvl1pPr>
      <a:lvl2pPr algn="l" rtl="0" eaLnBrk="0" fontAlgn="base" hangingPunct="0">
        <a:lnSpc>
          <a:spcPct val="80000"/>
        </a:lnSpc>
        <a:spcBef>
          <a:spcPct val="0"/>
        </a:spcBef>
        <a:spcAft>
          <a:spcPct val="0"/>
        </a:spcAft>
        <a:defRPr sz="2800" b="1">
          <a:solidFill>
            <a:schemeClr val="tx1"/>
          </a:solidFill>
          <a:latin typeface="Arial" charset="0"/>
        </a:defRPr>
      </a:lvl2pPr>
      <a:lvl3pPr algn="l" rtl="0" eaLnBrk="0" fontAlgn="base" hangingPunct="0">
        <a:lnSpc>
          <a:spcPct val="80000"/>
        </a:lnSpc>
        <a:spcBef>
          <a:spcPct val="0"/>
        </a:spcBef>
        <a:spcAft>
          <a:spcPct val="0"/>
        </a:spcAft>
        <a:defRPr sz="2800" b="1">
          <a:solidFill>
            <a:schemeClr val="tx1"/>
          </a:solidFill>
          <a:latin typeface="Arial" charset="0"/>
        </a:defRPr>
      </a:lvl3pPr>
      <a:lvl4pPr algn="l" rtl="0" eaLnBrk="0" fontAlgn="base" hangingPunct="0">
        <a:lnSpc>
          <a:spcPct val="80000"/>
        </a:lnSpc>
        <a:spcBef>
          <a:spcPct val="0"/>
        </a:spcBef>
        <a:spcAft>
          <a:spcPct val="0"/>
        </a:spcAft>
        <a:defRPr sz="2800" b="1">
          <a:solidFill>
            <a:schemeClr val="tx1"/>
          </a:solidFill>
          <a:latin typeface="Arial" charset="0"/>
        </a:defRPr>
      </a:lvl4pPr>
      <a:lvl5pPr algn="l" rtl="0" eaLnBrk="0" fontAlgn="base" hangingPunct="0">
        <a:lnSpc>
          <a:spcPct val="80000"/>
        </a:lnSpc>
        <a:spcBef>
          <a:spcPct val="0"/>
        </a:spcBef>
        <a:spcAft>
          <a:spcPct val="0"/>
        </a:spcAft>
        <a:defRPr sz="2800" b="1">
          <a:solidFill>
            <a:schemeClr val="tx1"/>
          </a:solidFill>
          <a:latin typeface="Arial" charset="0"/>
        </a:defRPr>
      </a:lvl5pPr>
      <a:lvl6pPr marL="457200" algn="l" rtl="0" fontAlgn="base">
        <a:lnSpc>
          <a:spcPct val="80000"/>
        </a:lnSpc>
        <a:spcBef>
          <a:spcPct val="0"/>
        </a:spcBef>
        <a:spcAft>
          <a:spcPct val="0"/>
        </a:spcAft>
        <a:defRPr sz="2800" b="1">
          <a:solidFill>
            <a:schemeClr val="tx1"/>
          </a:solidFill>
          <a:latin typeface="Arial" charset="0"/>
        </a:defRPr>
      </a:lvl6pPr>
      <a:lvl7pPr marL="914400" algn="l" rtl="0" fontAlgn="base">
        <a:lnSpc>
          <a:spcPct val="80000"/>
        </a:lnSpc>
        <a:spcBef>
          <a:spcPct val="0"/>
        </a:spcBef>
        <a:spcAft>
          <a:spcPct val="0"/>
        </a:spcAft>
        <a:defRPr sz="2800" b="1">
          <a:solidFill>
            <a:schemeClr val="tx1"/>
          </a:solidFill>
          <a:latin typeface="Arial" charset="0"/>
        </a:defRPr>
      </a:lvl7pPr>
      <a:lvl8pPr marL="1371600" algn="l" rtl="0" fontAlgn="base">
        <a:lnSpc>
          <a:spcPct val="80000"/>
        </a:lnSpc>
        <a:spcBef>
          <a:spcPct val="0"/>
        </a:spcBef>
        <a:spcAft>
          <a:spcPct val="0"/>
        </a:spcAft>
        <a:defRPr sz="2800" b="1">
          <a:solidFill>
            <a:schemeClr val="tx1"/>
          </a:solidFill>
          <a:latin typeface="Arial" charset="0"/>
        </a:defRPr>
      </a:lvl8pPr>
      <a:lvl9pPr marL="1828800" algn="l" rtl="0" fontAlgn="base">
        <a:lnSpc>
          <a:spcPct val="80000"/>
        </a:lnSpc>
        <a:spcBef>
          <a:spcPct val="0"/>
        </a:spcBef>
        <a:spcAft>
          <a:spcPct val="0"/>
        </a:spcAft>
        <a:defRPr sz="2800" b="1">
          <a:solidFill>
            <a:schemeClr val="tx1"/>
          </a:solidFill>
          <a:latin typeface="Arial" charset="0"/>
        </a:defRPr>
      </a:lvl9pPr>
    </p:titleStyle>
    <p:bodyStyle>
      <a:lvl1pPr marL="342900" indent="-342900" algn="l" rtl="0" eaLnBrk="0" fontAlgn="base" hangingPunct="0">
        <a:lnSpc>
          <a:spcPct val="90000"/>
        </a:lnSpc>
        <a:spcBef>
          <a:spcPct val="0"/>
        </a:spcBef>
        <a:spcAft>
          <a:spcPct val="30000"/>
        </a:spcAft>
        <a:buSzPct val="70000"/>
        <a:defRPr sz="2100">
          <a:solidFill>
            <a:schemeClr val="tx1"/>
          </a:solidFill>
          <a:latin typeface="+mn-lt"/>
          <a:ea typeface="+mn-ea"/>
          <a:cs typeface="+mn-cs"/>
        </a:defRPr>
      </a:lvl1pPr>
      <a:lvl2pPr marL="742950" indent="-285750" algn="l" rtl="0" eaLnBrk="0" fontAlgn="base" hangingPunct="0">
        <a:lnSpc>
          <a:spcPct val="90000"/>
        </a:lnSpc>
        <a:spcBef>
          <a:spcPct val="0"/>
        </a:spcBef>
        <a:spcAft>
          <a:spcPct val="30000"/>
        </a:spcAft>
        <a:buSzPct val="90000"/>
        <a:buFont typeface="Times" panose="02020603050405020304" pitchFamily="18" charset="0"/>
        <a:buChar char="•"/>
        <a:defRPr sz="2100">
          <a:solidFill>
            <a:schemeClr val="tx1"/>
          </a:solidFill>
          <a:latin typeface="+mn-lt"/>
        </a:defRPr>
      </a:lvl2pPr>
      <a:lvl3pPr marL="1143000" indent="-228600" algn="l" rtl="0" eaLnBrk="0" fontAlgn="base" hangingPunct="0">
        <a:lnSpc>
          <a:spcPct val="90000"/>
        </a:lnSpc>
        <a:spcBef>
          <a:spcPct val="0"/>
        </a:spcBef>
        <a:spcAft>
          <a:spcPct val="30000"/>
        </a:spcAft>
        <a:buSzPct val="70000"/>
        <a:buFont typeface="Times" panose="02020603050405020304" pitchFamily="18" charset="0"/>
        <a:buChar char="—"/>
        <a:defRPr sz="2100">
          <a:solidFill>
            <a:schemeClr val="tx1"/>
          </a:solidFill>
          <a:latin typeface="+mn-lt"/>
        </a:defRPr>
      </a:lvl3pPr>
      <a:lvl4pPr marL="1600200" indent="-228600" algn="l" rtl="0" eaLnBrk="0" fontAlgn="base" hangingPunct="0">
        <a:lnSpc>
          <a:spcPct val="90000"/>
        </a:lnSpc>
        <a:spcBef>
          <a:spcPct val="0"/>
        </a:spcBef>
        <a:spcAft>
          <a:spcPct val="30000"/>
        </a:spcAft>
        <a:buSzPct val="70000"/>
        <a:buChar char="o"/>
        <a:defRPr sz="2100">
          <a:solidFill>
            <a:schemeClr val="tx1"/>
          </a:solidFill>
          <a:latin typeface="+mn-lt"/>
        </a:defRPr>
      </a:lvl4pPr>
      <a:lvl5pPr marL="2057400" indent="-228600" algn="l" rtl="0" eaLnBrk="0" fontAlgn="base" hangingPunct="0">
        <a:lnSpc>
          <a:spcPct val="90000"/>
        </a:lnSpc>
        <a:spcBef>
          <a:spcPct val="0"/>
        </a:spcBef>
        <a:spcAft>
          <a:spcPct val="30000"/>
        </a:spcAft>
        <a:buSzPct val="70000"/>
        <a:buFont typeface="Times" panose="02020603050405020304" pitchFamily="18" charset="0"/>
        <a:buChar char="–"/>
        <a:defRPr sz="2100">
          <a:solidFill>
            <a:schemeClr val="tx1"/>
          </a:solidFill>
          <a:latin typeface="+mn-lt"/>
        </a:defRPr>
      </a:lvl5pPr>
      <a:lvl6pPr marL="2514600" indent="-228600" algn="l" rtl="0" fontAlgn="base">
        <a:lnSpc>
          <a:spcPct val="90000"/>
        </a:lnSpc>
        <a:spcBef>
          <a:spcPct val="0"/>
        </a:spcBef>
        <a:spcAft>
          <a:spcPct val="30000"/>
        </a:spcAft>
        <a:buSzPct val="70000"/>
        <a:buFont typeface="Times" pitchFamily="18" charset="0"/>
        <a:buChar char="–"/>
        <a:defRPr sz="2100">
          <a:solidFill>
            <a:schemeClr val="tx1"/>
          </a:solidFill>
          <a:latin typeface="+mn-lt"/>
        </a:defRPr>
      </a:lvl6pPr>
      <a:lvl7pPr marL="2971800" indent="-228600" algn="l" rtl="0" fontAlgn="base">
        <a:lnSpc>
          <a:spcPct val="90000"/>
        </a:lnSpc>
        <a:spcBef>
          <a:spcPct val="0"/>
        </a:spcBef>
        <a:spcAft>
          <a:spcPct val="30000"/>
        </a:spcAft>
        <a:buSzPct val="70000"/>
        <a:buFont typeface="Times" pitchFamily="18" charset="0"/>
        <a:buChar char="–"/>
        <a:defRPr sz="2100">
          <a:solidFill>
            <a:schemeClr val="tx1"/>
          </a:solidFill>
          <a:latin typeface="+mn-lt"/>
        </a:defRPr>
      </a:lvl7pPr>
      <a:lvl8pPr marL="3429000" indent="-228600" algn="l" rtl="0" fontAlgn="base">
        <a:lnSpc>
          <a:spcPct val="90000"/>
        </a:lnSpc>
        <a:spcBef>
          <a:spcPct val="0"/>
        </a:spcBef>
        <a:spcAft>
          <a:spcPct val="30000"/>
        </a:spcAft>
        <a:buSzPct val="70000"/>
        <a:buFont typeface="Times" pitchFamily="18" charset="0"/>
        <a:buChar char="–"/>
        <a:defRPr sz="2100">
          <a:solidFill>
            <a:schemeClr val="tx1"/>
          </a:solidFill>
          <a:latin typeface="+mn-lt"/>
        </a:defRPr>
      </a:lvl8pPr>
      <a:lvl9pPr marL="3886200" indent="-228600" algn="l" rtl="0" fontAlgn="base">
        <a:lnSpc>
          <a:spcPct val="90000"/>
        </a:lnSpc>
        <a:spcBef>
          <a:spcPct val="0"/>
        </a:spcBef>
        <a:spcAft>
          <a:spcPct val="30000"/>
        </a:spcAft>
        <a:buSzPct val="70000"/>
        <a:buFont typeface="Times" pitchFamily="18" charset="0"/>
        <a:buChar char="–"/>
        <a:defRPr sz="2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54.xml"/><Relationship Id="rId3" Type="http://schemas.openxmlformats.org/officeDocument/2006/relationships/slide" Target="slide15.xml"/><Relationship Id="rId7" Type="http://schemas.openxmlformats.org/officeDocument/2006/relationships/slide" Target="slide32.xml"/><Relationship Id="rId12" Type="http://schemas.openxmlformats.org/officeDocument/2006/relationships/slide" Target="slide45.xml"/><Relationship Id="rId2" Type="http://schemas.openxmlformats.org/officeDocument/2006/relationships/slide" Target="slide13.xml"/><Relationship Id="rId1" Type="http://schemas.openxmlformats.org/officeDocument/2006/relationships/slideLayout" Target="../slideLayouts/slideLayout15.xml"/><Relationship Id="rId6" Type="http://schemas.openxmlformats.org/officeDocument/2006/relationships/slide" Target="slide27.xml"/><Relationship Id="rId11" Type="http://schemas.openxmlformats.org/officeDocument/2006/relationships/slide" Target="slide43.xml"/><Relationship Id="rId5" Type="http://schemas.openxmlformats.org/officeDocument/2006/relationships/slide" Target="slide24.xml"/><Relationship Id="rId10" Type="http://schemas.openxmlformats.org/officeDocument/2006/relationships/slide" Target="slide41.xml"/><Relationship Id="rId4" Type="http://schemas.openxmlformats.org/officeDocument/2006/relationships/slide" Target="slide19.xml"/><Relationship Id="rId9" Type="http://schemas.openxmlformats.org/officeDocument/2006/relationships/slide" Target="slide37.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en-US" altLang="ja-JP" dirty="0">
                <a:ea typeface="ＭＳ Ｐゴシック" panose="020B0600070205080204" pitchFamily="34" charset="-128"/>
              </a:rPr>
              <a:t>Designing Products and Processes Using Six Sigma </a:t>
            </a:r>
          </a:p>
        </p:txBody>
      </p:sp>
      <p:sp>
        <p:nvSpPr>
          <p:cNvPr id="5123" name="Rectangle 3"/>
          <p:cNvSpPr>
            <a:spLocks noGrp="1" noChangeArrowheads="1"/>
          </p:cNvSpPr>
          <p:nvPr>
            <p:ph type="subTitle" idx="1"/>
          </p:nvPr>
        </p:nvSpPr>
        <p:spPr>
          <a:xfrm>
            <a:off x="3213100" y="3165475"/>
            <a:ext cx="5321300" cy="320675"/>
          </a:xfrm>
          <a:ln w="9525"/>
        </p:spPr>
        <p:txBody>
          <a:bodyPr/>
          <a:lstStyle/>
          <a:p>
            <a:pPr marL="0" indent="0" eaLnBrk="1" hangingPunct="1"/>
            <a:r>
              <a:rPr lang="en-US" altLang="ja-JP" dirty="0">
                <a:ea typeface="ＭＳ Ｐゴシック" panose="020B0600070205080204" pitchFamily="34" charset="-128"/>
              </a:rPr>
              <a:t>Module 5 – Optimization Using Monte Carlo Simulation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dirty="0"/>
              <a:t>Limitations of Ad Hoc and Enumerative Methods</a:t>
            </a:r>
          </a:p>
        </p:txBody>
      </p:sp>
      <p:sp>
        <p:nvSpPr>
          <p:cNvPr id="15363" name="Rectangle 3"/>
          <p:cNvSpPr>
            <a:spLocks noGrp="1" noChangeArrowheads="1"/>
          </p:cNvSpPr>
          <p:nvPr>
            <p:ph type="body" idx="1"/>
          </p:nvPr>
        </p:nvSpPr>
        <p:spPr/>
        <p:txBody>
          <a:bodyPr/>
          <a:lstStyle/>
          <a:p>
            <a:pPr marL="0" indent="0" eaLnBrk="1" hangingPunct="1"/>
            <a:r>
              <a:rPr lang="en-US" altLang="en-US" sz="2000" dirty="0"/>
              <a:t>Other approaches used with simulation models have severe limitations.</a:t>
            </a:r>
          </a:p>
          <a:p>
            <a:pPr marL="0" indent="0" eaLnBrk="1" hangingPunct="1"/>
            <a:endParaRPr lang="en-US" altLang="en-US" sz="2000" dirty="0"/>
          </a:p>
          <a:p>
            <a:pPr marL="0" indent="0" eaLnBrk="1" hangingPunct="1"/>
            <a:r>
              <a:rPr lang="en-US" altLang="ja-JP" sz="2000" dirty="0">
                <a:ea typeface="ＭＳ Ｐゴシック" panose="020B0600070205080204" pitchFamily="34" charset="-128"/>
              </a:rPr>
              <a:t>If the </a:t>
            </a:r>
            <a:r>
              <a:rPr lang="en-US" altLang="ja-JP" sz="2000" b="1" dirty="0">
                <a:solidFill>
                  <a:srgbClr val="6699CC"/>
                </a:solidFill>
                <a:ea typeface="ＭＳ Ｐゴシック" panose="020B0600070205080204" pitchFamily="34" charset="-128"/>
              </a:rPr>
              <a:t>ad hoc</a:t>
            </a:r>
            <a:r>
              <a:rPr lang="en-US" altLang="ja-JP" sz="2000" dirty="0">
                <a:ea typeface="ＭＳ Ｐゴシック" panose="020B0600070205080204" pitchFamily="34" charset="-128"/>
              </a:rPr>
              <a:t> approach is used, figuring out how to adjust the values from one simulation to the next is difficult.</a:t>
            </a:r>
          </a:p>
          <a:p>
            <a:pPr marL="0" indent="0" eaLnBrk="1" hangingPunct="1"/>
            <a:r>
              <a:rPr lang="en-US" altLang="ja-JP" sz="2000" b="1" dirty="0">
                <a:solidFill>
                  <a:srgbClr val="6699CC"/>
                </a:solidFill>
                <a:ea typeface="ＭＳ Ｐゴシック" panose="020B0600070205080204" pitchFamily="34" charset="-128"/>
              </a:rPr>
              <a:t>Enumerating</a:t>
            </a:r>
            <a:r>
              <a:rPr lang="en-US" altLang="ja-JP" sz="2000" dirty="0">
                <a:ea typeface="ＭＳ Ｐゴシック" panose="020B0600070205080204" pitchFamily="34" charset="-128"/>
              </a:rPr>
              <a:t> all possible alternatives guarantees the optimal solution will be found, but using enumeration is very time consuming.</a:t>
            </a:r>
          </a:p>
          <a:p>
            <a:pPr lvl="1" eaLnBrk="1" hangingPunct="1"/>
            <a:endParaRPr lang="en-US" altLang="en-US" sz="2000" dirty="0"/>
          </a:p>
          <a:p>
            <a:pPr marL="0" indent="0" eaLnBrk="1" hangingPunct="1"/>
            <a:endParaRPr lang="en-US" altLang="en-US"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3200" b="1" dirty="0">
              <a:solidFill>
                <a:schemeClr val="bg1"/>
              </a:solidFill>
            </a:endParaRPr>
          </a:p>
        </p:txBody>
      </p:sp>
      <p:grpSp>
        <p:nvGrpSpPr>
          <p:cNvPr id="16387" name="Group 3"/>
          <p:cNvGrpSpPr>
            <a:grpSpLocks/>
          </p:cNvGrpSpPr>
          <p:nvPr/>
        </p:nvGrpSpPr>
        <p:grpSpPr bwMode="auto">
          <a:xfrm>
            <a:off x="20638" y="1079500"/>
            <a:ext cx="2671762" cy="4014788"/>
            <a:chOff x="13" y="15"/>
            <a:chExt cx="2741" cy="3858"/>
          </a:xfrm>
        </p:grpSpPr>
        <p:sp>
          <p:nvSpPr>
            <p:cNvPr id="16389" name="Freeform 4"/>
            <p:cNvSpPr>
              <a:spLocks noChangeAspect="1"/>
            </p:cNvSpPr>
            <p:nvPr/>
          </p:nvSpPr>
          <p:spPr bwMode="auto">
            <a:xfrm>
              <a:off x="13" y="2190"/>
              <a:ext cx="1009" cy="98"/>
            </a:xfrm>
            <a:custGeom>
              <a:avLst/>
              <a:gdLst>
                <a:gd name="T0" fmla="*/ 1024 w 1004"/>
                <a:gd name="T1" fmla="*/ 0 h 98"/>
                <a:gd name="T2" fmla="*/ 0 w 1004"/>
                <a:gd name="T3" fmla="*/ 0 h 98"/>
                <a:gd name="T4" fmla="*/ 0 w 1004"/>
                <a:gd name="T5" fmla="*/ 98 h 98"/>
                <a:gd name="T6" fmla="*/ 926 w 1004"/>
                <a:gd name="T7" fmla="*/ 98 h 98"/>
                <a:gd name="T8" fmla="*/ 102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0" name="Freeform 5"/>
            <p:cNvSpPr>
              <a:spLocks noChangeAspect="1"/>
            </p:cNvSpPr>
            <p:nvPr/>
          </p:nvSpPr>
          <p:spPr bwMode="auto">
            <a:xfrm>
              <a:off x="13" y="1016"/>
              <a:ext cx="411" cy="98"/>
            </a:xfrm>
            <a:custGeom>
              <a:avLst/>
              <a:gdLst>
                <a:gd name="T0" fmla="*/ 319 w 409"/>
                <a:gd name="T1" fmla="*/ 0 h 98"/>
                <a:gd name="T2" fmla="*/ 0 w 409"/>
                <a:gd name="T3" fmla="*/ 0 h 98"/>
                <a:gd name="T4" fmla="*/ 0 w 409"/>
                <a:gd name="T5" fmla="*/ 98 h 98"/>
                <a:gd name="T6" fmla="*/ 417 w 409"/>
                <a:gd name="T7" fmla="*/ 98 h 98"/>
                <a:gd name="T8" fmla="*/ 319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1" name="Freeform 6"/>
            <p:cNvSpPr>
              <a:spLocks noChangeAspect="1"/>
            </p:cNvSpPr>
            <p:nvPr/>
          </p:nvSpPr>
          <p:spPr bwMode="auto">
            <a:xfrm>
              <a:off x="13" y="2789"/>
              <a:ext cx="420" cy="107"/>
            </a:xfrm>
            <a:custGeom>
              <a:avLst/>
              <a:gdLst>
                <a:gd name="T0" fmla="*/ 426 w 418"/>
                <a:gd name="T1" fmla="*/ 0 h 107"/>
                <a:gd name="T2" fmla="*/ 0 w 418"/>
                <a:gd name="T3" fmla="*/ 0 h 107"/>
                <a:gd name="T4" fmla="*/ 0 w 418"/>
                <a:gd name="T5" fmla="*/ 107 h 107"/>
                <a:gd name="T6" fmla="*/ 316 w 418"/>
                <a:gd name="T7" fmla="*/ 107 h 107"/>
                <a:gd name="T8" fmla="*/ 426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2" name="Freeform 7"/>
            <p:cNvSpPr>
              <a:spLocks noChangeAspect="1"/>
            </p:cNvSpPr>
            <p:nvPr/>
          </p:nvSpPr>
          <p:spPr bwMode="auto">
            <a:xfrm>
              <a:off x="13" y="1599"/>
              <a:ext cx="1009" cy="98"/>
            </a:xfrm>
            <a:custGeom>
              <a:avLst/>
              <a:gdLst>
                <a:gd name="T0" fmla="*/ 926 w 1004"/>
                <a:gd name="T1" fmla="*/ 0 h 98"/>
                <a:gd name="T2" fmla="*/ 0 w 1004"/>
                <a:gd name="T3" fmla="*/ 0 h 98"/>
                <a:gd name="T4" fmla="*/ 0 w 1004"/>
                <a:gd name="T5" fmla="*/ 98 h 98"/>
                <a:gd name="T6" fmla="*/ 1024 w 1004"/>
                <a:gd name="T7" fmla="*/ 98 h 98"/>
                <a:gd name="T8" fmla="*/ 92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3" name="Freeform 8"/>
            <p:cNvSpPr>
              <a:spLocks noChangeAspect="1"/>
            </p:cNvSpPr>
            <p:nvPr/>
          </p:nvSpPr>
          <p:spPr bwMode="auto">
            <a:xfrm>
              <a:off x="13" y="1222"/>
              <a:ext cx="2277" cy="286"/>
            </a:xfrm>
            <a:custGeom>
              <a:avLst/>
              <a:gdLst>
                <a:gd name="T0" fmla="*/ 0 w 2266"/>
                <a:gd name="T1" fmla="*/ 289 h 285"/>
                <a:gd name="T2" fmla="*/ 2310 w 2266"/>
                <a:gd name="T3" fmla="*/ 289 h 285"/>
                <a:gd name="T4" fmla="*/ 2022 w 2266"/>
                <a:gd name="T5" fmla="*/ 0 h 285"/>
                <a:gd name="T6" fmla="*/ 0 w 2266"/>
                <a:gd name="T7" fmla="*/ 0 h 285"/>
                <a:gd name="T8" fmla="*/ 0 w 2266"/>
                <a:gd name="T9" fmla="*/ 289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4" name="Freeform 9"/>
            <p:cNvSpPr>
              <a:spLocks noChangeAspect="1"/>
            </p:cNvSpPr>
            <p:nvPr/>
          </p:nvSpPr>
          <p:spPr bwMode="auto">
            <a:xfrm>
              <a:off x="13" y="2395"/>
              <a:ext cx="2286" cy="286"/>
            </a:xfrm>
            <a:custGeom>
              <a:avLst/>
              <a:gdLst>
                <a:gd name="T0" fmla="*/ 0 w 2275"/>
                <a:gd name="T1" fmla="*/ 289 h 285"/>
                <a:gd name="T2" fmla="*/ 2031 w 2275"/>
                <a:gd name="T3" fmla="*/ 289 h 285"/>
                <a:gd name="T4" fmla="*/ 2319 w 2275"/>
                <a:gd name="T5" fmla="*/ 0 h 285"/>
                <a:gd name="T6" fmla="*/ 0 w 2275"/>
                <a:gd name="T7" fmla="*/ 0 h 285"/>
                <a:gd name="T8" fmla="*/ 0 w 2275"/>
                <a:gd name="T9" fmla="*/ 289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5" name="Freeform 10"/>
            <p:cNvSpPr>
              <a:spLocks noChangeAspect="1"/>
            </p:cNvSpPr>
            <p:nvPr/>
          </p:nvSpPr>
          <p:spPr bwMode="auto">
            <a:xfrm>
              <a:off x="13" y="1805"/>
              <a:ext cx="2741" cy="286"/>
            </a:xfrm>
            <a:custGeom>
              <a:avLst/>
              <a:gdLst>
                <a:gd name="T0" fmla="*/ 2634 w 2728"/>
                <a:gd name="T1" fmla="*/ 0 h 285"/>
                <a:gd name="T2" fmla="*/ 0 w 2728"/>
                <a:gd name="T3" fmla="*/ 0 h 285"/>
                <a:gd name="T4" fmla="*/ 0 w 2728"/>
                <a:gd name="T5" fmla="*/ 289 h 285"/>
                <a:gd name="T6" fmla="*/ 2634 w 2728"/>
                <a:gd name="T7" fmla="*/ 289 h 285"/>
                <a:gd name="T8" fmla="*/ 2780 w 2728"/>
                <a:gd name="T9" fmla="*/ 142 h 285"/>
                <a:gd name="T10" fmla="*/ 2634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6" name="Freeform 11"/>
            <p:cNvSpPr>
              <a:spLocks noChangeAspect="1"/>
            </p:cNvSpPr>
            <p:nvPr/>
          </p:nvSpPr>
          <p:spPr bwMode="auto">
            <a:xfrm>
              <a:off x="13" y="2994"/>
              <a:ext cx="1679" cy="286"/>
            </a:xfrm>
            <a:custGeom>
              <a:avLst/>
              <a:gdLst>
                <a:gd name="T0" fmla="*/ 0 w 1671"/>
                <a:gd name="T1" fmla="*/ 289 h 285"/>
                <a:gd name="T2" fmla="*/ 1414 w 1671"/>
                <a:gd name="T3" fmla="*/ 289 h 285"/>
                <a:gd name="T4" fmla="*/ 1703 w 1671"/>
                <a:gd name="T5" fmla="*/ 0 h 285"/>
                <a:gd name="T6" fmla="*/ 0 w 1671"/>
                <a:gd name="T7" fmla="*/ 0 h 285"/>
                <a:gd name="T8" fmla="*/ 0 w 1671"/>
                <a:gd name="T9" fmla="*/ 289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7" name="Freeform 12"/>
            <p:cNvSpPr>
              <a:spLocks noChangeAspect="1"/>
            </p:cNvSpPr>
            <p:nvPr/>
          </p:nvSpPr>
          <p:spPr bwMode="auto">
            <a:xfrm>
              <a:off x="13" y="3588"/>
              <a:ext cx="1071" cy="285"/>
            </a:xfrm>
            <a:custGeom>
              <a:avLst/>
              <a:gdLst>
                <a:gd name="T0" fmla="*/ 0 w 1066"/>
                <a:gd name="T1" fmla="*/ 288 h 284"/>
                <a:gd name="T2" fmla="*/ 798 w 1066"/>
                <a:gd name="T3" fmla="*/ 288 h 284"/>
                <a:gd name="T4" fmla="*/ 1086 w 1066"/>
                <a:gd name="T5" fmla="*/ 0 h 284"/>
                <a:gd name="T6" fmla="*/ 0 w 1066"/>
                <a:gd name="T7" fmla="*/ 0 h 284"/>
                <a:gd name="T8" fmla="*/ 0 w 1066"/>
                <a:gd name="T9" fmla="*/ 288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8" name="Freeform 13"/>
            <p:cNvSpPr>
              <a:spLocks noChangeAspect="1"/>
            </p:cNvSpPr>
            <p:nvPr/>
          </p:nvSpPr>
          <p:spPr bwMode="auto">
            <a:xfrm>
              <a:off x="13" y="15"/>
              <a:ext cx="1089" cy="286"/>
            </a:xfrm>
            <a:custGeom>
              <a:avLst/>
              <a:gdLst>
                <a:gd name="T0" fmla="*/ 0 w 1084"/>
                <a:gd name="T1" fmla="*/ 289 h 285"/>
                <a:gd name="T2" fmla="*/ 1104 w 1084"/>
                <a:gd name="T3" fmla="*/ 289 h 285"/>
                <a:gd name="T4" fmla="*/ 816 w 1084"/>
                <a:gd name="T5" fmla="*/ 0 h 285"/>
                <a:gd name="T6" fmla="*/ 0 w 1084"/>
                <a:gd name="T7" fmla="*/ 0 h 285"/>
                <a:gd name="T8" fmla="*/ 0 w 1084"/>
                <a:gd name="T9" fmla="*/ 289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6399" name="Freeform 14"/>
            <p:cNvSpPr>
              <a:spLocks noChangeAspect="1"/>
            </p:cNvSpPr>
            <p:nvPr/>
          </p:nvSpPr>
          <p:spPr bwMode="auto">
            <a:xfrm>
              <a:off x="13" y="614"/>
              <a:ext cx="1688" cy="286"/>
            </a:xfrm>
            <a:custGeom>
              <a:avLst/>
              <a:gdLst>
                <a:gd name="T0" fmla="*/ 0 w 1680"/>
                <a:gd name="T1" fmla="*/ 289 h 285"/>
                <a:gd name="T2" fmla="*/ 1712 w 1680"/>
                <a:gd name="T3" fmla="*/ 289 h 285"/>
                <a:gd name="T4" fmla="*/ 1423 w 1680"/>
                <a:gd name="T5" fmla="*/ 0 h 285"/>
                <a:gd name="T6" fmla="*/ 0 w 1680"/>
                <a:gd name="T7" fmla="*/ 0 h 285"/>
                <a:gd name="T8" fmla="*/ 0 w 1680"/>
                <a:gd name="T9" fmla="*/ 289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grpSp>
      <p:sp>
        <p:nvSpPr>
          <p:cNvPr id="1638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en-US" sz="3200" b="1" dirty="0">
                <a:solidFill>
                  <a:schemeClr val="bg1"/>
                </a:solidFill>
              </a:rPr>
              <a:t>Steps for Optimization Using Monte Carlo Simulation With Crystal Ball (OptQuest®)</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OptQuest</a:t>
            </a:r>
            <a:r>
              <a:rPr lang="en-US" altLang="ja-JP" baseline="30000" dirty="0">
                <a:ea typeface="ＭＳ Ｐゴシック" panose="020B0600070205080204" pitchFamily="34" charset="-128"/>
              </a:rPr>
              <a:t>®</a:t>
            </a:r>
            <a:r>
              <a:rPr lang="en-US" altLang="ja-JP" dirty="0">
                <a:ea typeface="ＭＳ Ｐゴシック" panose="020B0600070205080204" pitchFamily="34" charset="-128"/>
              </a:rPr>
              <a:t> for Crystal Ball</a:t>
            </a:r>
          </a:p>
        </p:txBody>
      </p:sp>
      <p:sp>
        <p:nvSpPr>
          <p:cNvPr id="18435" name="Rectangle 7"/>
          <p:cNvSpPr>
            <a:spLocks noChangeArrowheads="1"/>
          </p:cNvSpPr>
          <p:nvPr/>
        </p:nvSpPr>
        <p:spPr bwMode="auto">
          <a:xfrm>
            <a:off x="304800" y="1295400"/>
            <a:ext cx="8458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30000"/>
              </a:spcAft>
              <a:buSzTx/>
            </a:pPr>
            <a:r>
              <a:rPr lang="en-US" altLang="ja-JP" sz="2000" dirty="0"/>
              <a:t>OptQuest enhances Crystal Ball by automatically searching for and finding optimal solutions to simulation models.</a:t>
            </a:r>
          </a:p>
          <a:p>
            <a:pPr eaLnBrk="1" hangingPunct="1">
              <a:spcBef>
                <a:spcPct val="30000"/>
              </a:spcBef>
              <a:spcAft>
                <a:spcPct val="30000"/>
              </a:spcAft>
              <a:buSzTx/>
            </a:pPr>
            <a:r>
              <a:rPr lang="en-US" altLang="ja-JP" sz="2000" dirty="0"/>
              <a:t>Monte Carlo simulation models by themselves can provide only a range of possible outcomes for a situation. They do not identify ways to </a:t>
            </a:r>
            <a:r>
              <a:rPr lang="en-US" altLang="ja-JP" sz="2000" b="1" dirty="0"/>
              <a:t>control </a:t>
            </a:r>
            <a:r>
              <a:rPr lang="en-US" altLang="ja-JP" sz="2000" dirty="0"/>
              <a:t>the situation to achieve the </a:t>
            </a:r>
            <a:r>
              <a:rPr lang="en-US" altLang="ja-JP" sz="2000" b="1" dirty="0"/>
              <a:t>best </a:t>
            </a:r>
            <a:r>
              <a:rPr lang="en-US" altLang="ja-JP" sz="2000" dirty="0"/>
              <a:t>outcome.</a:t>
            </a:r>
          </a:p>
        </p:txBody>
      </p:sp>
      <p:sp>
        <p:nvSpPr>
          <p:cNvPr id="18436" name="Text Box 4"/>
          <p:cNvSpPr txBox="1">
            <a:spLocks noChangeArrowheads="1"/>
          </p:cNvSpPr>
          <p:nvPr/>
        </p:nvSpPr>
        <p:spPr bwMode="auto">
          <a:xfrm>
            <a:off x="457200" y="4648200"/>
            <a:ext cx="7788275" cy="18383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Portions of the input and output contained in this module manual are printed with permission of Oracle. Crystal Ball 11.1.2.4.000 (32-bit) Classroom Edition (Build 11.1.4100.0) is used to capture screenshots in this module.</a:t>
            </a:r>
          </a:p>
          <a:p>
            <a:pPr eaLnBrk="1" hangingPunct="1">
              <a:spcBef>
                <a:spcPct val="30000"/>
              </a:spcBef>
              <a:spcAft>
                <a:spcPct val="0"/>
              </a:spcAft>
              <a:buSzTx/>
            </a:pPr>
            <a:r>
              <a:rPr lang="en-US" altLang="ja-JP" sz="1800" dirty="0"/>
              <a:t>The Web page for Crystal Ball is available at http://www.oracle.com/crystalball/index.html</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57175" y="460375"/>
            <a:ext cx="8505825" cy="344488"/>
          </a:xfrm>
        </p:spPr>
        <p:txBody>
          <a:bodyPr/>
          <a:lstStyle/>
          <a:p>
            <a:pPr eaLnBrk="1" hangingPunct="1"/>
            <a:r>
              <a:rPr lang="en-US" altLang="ja-JP" dirty="0">
                <a:ea typeface="ＭＳ Ｐゴシック" panose="020B0600070205080204" pitchFamily="34" charset="-128"/>
              </a:rPr>
              <a:t>Steps for Optimization Using OptQuest</a:t>
            </a:r>
          </a:p>
        </p:txBody>
      </p:sp>
      <p:sp>
        <p:nvSpPr>
          <p:cNvPr id="19459" name="Text Box 4"/>
          <p:cNvSpPr txBox="1">
            <a:spLocks noChangeArrowheads="1"/>
          </p:cNvSpPr>
          <p:nvPr/>
        </p:nvSpPr>
        <p:spPr bwMode="auto">
          <a:xfrm>
            <a:off x="1219200" y="914400"/>
            <a:ext cx="6475413"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(1) Create a simulation model of the problem.</a:t>
            </a:r>
          </a:p>
        </p:txBody>
      </p:sp>
      <p:sp>
        <p:nvSpPr>
          <p:cNvPr id="19460" name="Text Box 6"/>
          <p:cNvSpPr txBox="1">
            <a:spLocks noChangeArrowheads="1"/>
          </p:cNvSpPr>
          <p:nvPr/>
        </p:nvSpPr>
        <p:spPr bwMode="auto">
          <a:xfrm>
            <a:off x="1212850" y="1636713"/>
            <a:ext cx="6483350"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(2) Define decision variables cells.          </a:t>
            </a:r>
          </a:p>
        </p:txBody>
      </p:sp>
      <p:sp>
        <p:nvSpPr>
          <p:cNvPr id="19461" name="Text Box 7"/>
          <p:cNvSpPr txBox="1">
            <a:spLocks noChangeArrowheads="1"/>
          </p:cNvSpPr>
          <p:nvPr/>
        </p:nvSpPr>
        <p:spPr bwMode="auto">
          <a:xfrm>
            <a:off x="1211263" y="2298700"/>
            <a:ext cx="6483350"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(3) Select the objective for the optimization.</a:t>
            </a:r>
          </a:p>
        </p:txBody>
      </p:sp>
      <p:cxnSp>
        <p:nvCxnSpPr>
          <p:cNvPr id="19462" name="AutoShape 8"/>
          <p:cNvCxnSpPr>
            <a:cxnSpLocks noChangeShapeType="1"/>
          </p:cNvCxnSpPr>
          <p:nvPr/>
        </p:nvCxnSpPr>
        <p:spPr bwMode="auto">
          <a:xfrm flipH="1">
            <a:off x="4419600" y="1320800"/>
            <a:ext cx="3175" cy="315913"/>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9463" name="AutoShape 10"/>
          <p:cNvCxnSpPr>
            <a:cxnSpLocks noChangeShapeType="1"/>
          </p:cNvCxnSpPr>
          <p:nvPr/>
        </p:nvCxnSpPr>
        <p:spPr bwMode="auto">
          <a:xfrm flipH="1">
            <a:off x="4419600" y="2043113"/>
            <a:ext cx="1588" cy="255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9464" name="Text Box 12"/>
          <p:cNvSpPr txBox="1">
            <a:spLocks noChangeArrowheads="1"/>
          </p:cNvSpPr>
          <p:nvPr/>
        </p:nvSpPr>
        <p:spPr bwMode="auto">
          <a:xfrm>
            <a:off x="1212850" y="2959100"/>
            <a:ext cx="6483350"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(4) Identify additional requirements.</a:t>
            </a:r>
          </a:p>
        </p:txBody>
      </p:sp>
      <p:sp>
        <p:nvSpPr>
          <p:cNvPr id="19465" name="Text Box 13"/>
          <p:cNvSpPr txBox="1">
            <a:spLocks noChangeArrowheads="1"/>
          </p:cNvSpPr>
          <p:nvPr/>
        </p:nvSpPr>
        <p:spPr bwMode="auto">
          <a:xfrm>
            <a:off x="1212850" y="3622675"/>
            <a:ext cx="6483350"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(5) Confirm settings for decision variables.</a:t>
            </a:r>
          </a:p>
        </p:txBody>
      </p:sp>
      <p:sp>
        <p:nvSpPr>
          <p:cNvPr id="19466" name="Text Box 14"/>
          <p:cNvSpPr txBox="1">
            <a:spLocks noChangeArrowheads="1"/>
          </p:cNvSpPr>
          <p:nvPr/>
        </p:nvSpPr>
        <p:spPr bwMode="auto">
          <a:xfrm>
            <a:off x="1212850" y="4330700"/>
            <a:ext cx="6483350"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(6) Specify constraints for decision variables.</a:t>
            </a:r>
          </a:p>
        </p:txBody>
      </p:sp>
      <p:sp>
        <p:nvSpPr>
          <p:cNvPr id="19467" name="Text Box 15"/>
          <p:cNvSpPr txBox="1">
            <a:spLocks noChangeArrowheads="1"/>
          </p:cNvSpPr>
          <p:nvPr/>
        </p:nvSpPr>
        <p:spPr bwMode="auto">
          <a:xfrm>
            <a:off x="1212850" y="4940300"/>
            <a:ext cx="6483350"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(7) Identify optimization parameters.</a:t>
            </a:r>
          </a:p>
        </p:txBody>
      </p:sp>
      <p:cxnSp>
        <p:nvCxnSpPr>
          <p:cNvPr id="19468" name="AutoShape 16"/>
          <p:cNvCxnSpPr>
            <a:cxnSpLocks noChangeShapeType="1"/>
          </p:cNvCxnSpPr>
          <p:nvPr/>
        </p:nvCxnSpPr>
        <p:spPr bwMode="auto">
          <a:xfrm>
            <a:off x="4419600" y="2705100"/>
            <a:ext cx="1588" cy="2540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9469" name="AutoShape 17"/>
          <p:cNvCxnSpPr>
            <a:cxnSpLocks noChangeShapeType="1"/>
          </p:cNvCxnSpPr>
          <p:nvPr/>
        </p:nvCxnSpPr>
        <p:spPr bwMode="auto">
          <a:xfrm>
            <a:off x="4419600" y="3365500"/>
            <a:ext cx="0" cy="257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9470" name="AutoShape 18"/>
          <p:cNvCxnSpPr>
            <a:cxnSpLocks noChangeShapeType="1"/>
          </p:cNvCxnSpPr>
          <p:nvPr/>
        </p:nvCxnSpPr>
        <p:spPr bwMode="auto">
          <a:xfrm>
            <a:off x="4419600" y="4029075"/>
            <a:ext cx="0" cy="3016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9471" name="AutoShape 19"/>
          <p:cNvCxnSpPr>
            <a:cxnSpLocks noChangeShapeType="1"/>
          </p:cNvCxnSpPr>
          <p:nvPr/>
        </p:nvCxnSpPr>
        <p:spPr bwMode="auto">
          <a:xfrm>
            <a:off x="4419600" y="4737100"/>
            <a:ext cx="0" cy="2032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9472" name="Text Box 14"/>
          <p:cNvSpPr txBox="1">
            <a:spLocks noChangeArrowheads="1"/>
          </p:cNvSpPr>
          <p:nvPr/>
        </p:nvSpPr>
        <p:spPr bwMode="auto">
          <a:xfrm>
            <a:off x="1219200" y="5537200"/>
            <a:ext cx="6483350"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(8) Run the optimization.</a:t>
            </a:r>
          </a:p>
        </p:txBody>
      </p:sp>
      <p:sp>
        <p:nvSpPr>
          <p:cNvPr id="19473" name="Text Box 15"/>
          <p:cNvSpPr txBox="1">
            <a:spLocks noChangeArrowheads="1"/>
          </p:cNvSpPr>
          <p:nvPr/>
        </p:nvSpPr>
        <p:spPr bwMode="auto">
          <a:xfrm>
            <a:off x="1219200" y="6146800"/>
            <a:ext cx="6483350"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(9) Interpret the results.</a:t>
            </a:r>
          </a:p>
        </p:txBody>
      </p:sp>
      <p:cxnSp>
        <p:nvCxnSpPr>
          <p:cNvPr id="19474" name="AutoShape 19"/>
          <p:cNvCxnSpPr>
            <a:cxnSpLocks noChangeShapeType="1"/>
          </p:cNvCxnSpPr>
          <p:nvPr/>
        </p:nvCxnSpPr>
        <p:spPr bwMode="auto">
          <a:xfrm>
            <a:off x="4419600" y="5943600"/>
            <a:ext cx="0" cy="2032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9475" name="AutoShape 19"/>
          <p:cNvCxnSpPr>
            <a:cxnSpLocks noChangeShapeType="1"/>
          </p:cNvCxnSpPr>
          <p:nvPr/>
        </p:nvCxnSpPr>
        <p:spPr bwMode="auto">
          <a:xfrm>
            <a:off x="4419600" y="5334000"/>
            <a:ext cx="0" cy="2032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Case Study</a:t>
            </a:r>
          </a:p>
        </p:txBody>
      </p:sp>
      <p:sp>
        <p:nvSpPr>
          <p:cNvPr id="20483" name="Rectangle 3"/>
          <p:cNvSpPr>
            <a:spLocks noGrp="1" noChangeArrowheads="1"/>
          </p:cNvSpPr>
          <p:nvPr>
            <p:ph type="body" idx="1"/>
          </p:nvPr>
        </p:nvSpPr>
        <p:spPr/>
        <p:txBody>
          <a:bodyPr/>
          <a:lstStyle/>
          <a:p>
            <a:pPr marL="0" indent="0" eaLnBrk="1" hangingPunct="1"/>
            <a:r>
              <a:rPr lang="en-US" altLang="ja-JP" b="1" dirty="0">
                <a:ea typeface="ＭＳ Ｐゴシック" panose="020B0600070205080204" pitchFamily="34" charset="-128"/>
              </a:rPr>
              <a:t>The Pico Laptop Personal Computer Division</a:t>
            </a:r>
          </a:p>
          <a:p>
            <a:pPr marL="0" indent="0" eaLnBrk="1" hangingPunct="1"/>
            <a:endParaRPr lang="en-US" altLang="ja-JP" dirty="0">
              <a:ea typeface="ＭＳ Ｐゴシック" panose="020B0600070205080204" pitchFamily="34" charset="-128"/>
            </a:endParaRPr>
          </a:p>
          <a:p>
            <a:pPr marL="0" indent="0" eaLnBrk="1" hangingPunct="1"/>
            <a:r>
              <a:rPr lang="en-US" altLang="ja-JP" b="1" dirty="0">
                <a:ea typeface="ＭＳ Ｐゴシック" panose="020B0600070205080204" pitchFamily="34" charset="-128"/>
              </a:rPr>
              <a:t>Scenario</a:t>
            </a:r>
          </a:p>
          <a:p>
            <a:pPr marL="0" indent="0" eaLnBrk="1" hangingPunct="1"/>
            <a:r>
              <a:rPr lang="en-US" altLang="ja-JP" dirty="0">
                <a:ea typeface="ＭＳ Ｐゴシック" panose="020B0600070205080204" pitchFamily="34" charset="-128"/>
              </a:rPr>
              <a:t>You want to determine which combination of subprocesses will minimize development costs, efforts, cycle time, and quality rework costs.</a:t>
            </a:r>
          </a:p>
          <a:p>
            <a:pPr marL="0" indent="0" eaLnBrk="1" hangingPunct="1"/>
            <a:r>
              <a:rPr lang="en-US" altLang="ja-JP" dirty="0">
                <a:ea typeface="ＭＳ Ｐゴシック" panose="020B0600070205080204" pitchFamily="34" charset="-128"/>
              </a:rPr>
              <a:t>The organization has the process and subprocesses and the process performance baselines shown on the following slides.</a:t>
            </a:r>
          </a:p>
          <a:p>
            <a:pPr marL="0" indent="0" eaLnBrk="1" hangingPunct="1"/>
            <a:endParaRPr lang="en-US" altLang="ja-JP" dirty="0">
              <a:ea typeface="ＭＳ Ｐゴシック" panose="020B0600070205080204" pitchFamily="34" charset="-128"/>
            </a:endParaRPr>
          </a:p>
          <a:p>
            <a:pPr marL="0" indent="0" eaLnBrk="1" hangingPunct="1"/>
            <a:endParaRPr lang="en-US" altLang="ja-JP" dirty="0">
              <a:ea typeface="ＭＳ Ｐゴシック" panose="020B0600070205080204" pitchFamily="34" charset="-128"/>
            </a:endParaRPr>
          </a:p>
        </p:txBody>
      </p:sp>
      <p:grpSp>
        <p:nvGrpSpPr>
          <p:cNvPr id="20484" name="Group 4"/>
          <p:cNvGrpSpPr>
            <a:grpSpLocks/>
          </p:cNvGrpSpPr>
          <p:nvPr/>
        </p:nvGrpSpPr>
        <p:grpSpPr bwMode="auto">
          <a:xfrm>
            <a:off x="6477000" y="1447800"/>
            <a:ext cx="1447800" cy="1249363"/>
            <a:chOff x="4372" y="716"/>
            <a:chExt cx="952" cy="822"/>
          </a:xfrm>
        </p:grpSpPr>
        <p:sp>
          <p:nvSpPr>
            <p:cNvPr id="20485" name="AutoShape 5"/>
            <p:cNvSpPr>
              <a:spLocks noChangeArrowheads="1"/>
            </p:cNvSpPr>
            <p:nvPr/>
          </p:nvSpPr>
          <p:spPr bwMode="auto">
            <a:xfrm>
              <a:off x="4704" y="768"/>
              <a:ext cx="576" cy="288"/>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grpSp>
          <p:nvGrpSpPr>
            <p:cNvPr id="20486" name="Group 6"/>
            <p:cNvGrpSpPr>
              <a:grpSpLocks/>
            </p:cNvGrpSpPr>
            <p:nvPr/>
          </p:nvGrpSpPr>
          <p:grpSpPr bwMode="auto">
            <a:xfrm>
              <a:off x="4372" y="716"/>
              <a:ext cx="952" cy="822"/>
              <a:chOff x="4372" y="716"/>
              <a:chExt cx="952" cy="822"/>
            </a:xfrm>
          </p:grpSpPr>
          <p:sp>
            <p:nvSpPr>
              <p:cNvPr id="20487" name="Freeform 7"/>
              <p:cNvSpPr>
                <a:spLocks/>
              </p:cNvSpPr>
              <p:nvPr/>
            </p:nvSpPr>
            <p:spPr bwMode="auto">
              <a:xfrm flipH="1">
                <a:off x="4746" y="1238"/>
                <a:ext cx="64" cy="36"/>
              </a:xfrm>
              <a:custGeom>
                <a:avLst/>
                <a:gdLst>
                  <a:gd name="T0" fmla="*/ 32 w 64"/>
                  <a:gd name="T1" fmla="*/ 26 h 36"/>
                  <a:gd name="T2" fmla="*/ 8 w 64"/>
                  <a:gd name="T3" fmla="*/ 4 h 36"/>
                  <a:gd name="T4" fmla="*/ 2 w 64"/>
                  <a:gd name="T5" fmla="*/ 0 h 36"/>
                  <a:gd name="T6" fmla="*/ 2 w 64"/>
                  <a:gd name="T7" fmla="*/ 0 h 36"/>
                  <a:gd name="T8" fmla="*/ 0 w 64"/>
                  <a:gd name="T9" fmla="*/ 6 h 36"/>
                  <a:gd name="T10" fmla="*/ 2 w 64"/>
                  <a:gd name="T11" fmla="*/ 10 h 36"/>
                  <a:gd name="T12" fmla="*/ 4 w 64"/>
                  <a:gd name="T13" fmla="*/ 14 h 36"/>
                  <a:gd name="T14" fmla="*/ 8 w 64"/>
                  <a:gd name="T15" fmla="*/ 18 h 36"/>
                  <a:gd name="T16" fmla="*/ 8 w 64"/>
                  <a:gd name="T17" fmla="*/ 18 h 36"/>
                  <a:gd name="T18" fmla="*/ 18 w 64"/>
                  <a:gd name="T19" fmla="*/ 24 h 36"/>
                  <a:gd name="T20" fmla="*/ 24 w 64"/>
                  <a:gd name="T21" fmla="*/ 28 h 36"/>
                  <a:gd name="T22" fmla="*/ 26 w 64"/>
                  <a:gd name="T23" fmla="*/ 34 h 36"/>
                  <a:gd name="T24" fmla="*/ 52 w 64"/>
                  <a:gd name="T25" fmla="*/ 36 h 36"/>
                  <a:gd name="T26" fmla="*/ 58 w 64"/>
                  <a:gd name="T27" fmla="*/ 36 h 36"/>
                  <a:gd name="T28" fmla="*/ 60 w 64"/>
                  <a:gd name="T29" fmla="*/ 34 h 36"/>
                  <a:gd name="T30" fmla="*/ 64 w 64"/>
                  <a:gd name="T31" fmla="*/ 30 h 36"/>
                  <a:gd name="T32" fmla="*/ 64 w 64"/>
                  <a:gd name="T33" fmla="*/ 30 h 36"/>
                  <a:gd name="T34" fmla="*/ 64 w 64"/>
                  <a:gd name="T35" fmla="*/ 26 h 36"/>
                  <a:gd name="T36" fmla="*/ 62 w 64"/>
                  <a:gd name="T37" fmla="*/ 24 h 36"/>
                  <a:gd name="T38" fmla="*/ 62 w 64"/>
                  <a:gd name="T39" fmla="*/ 24 h 36"/>
                  <a:gd name="T40" fmla="*/ 60 w 64"/>
                  <a:gd name="T41" fmla="*/ 24 h 36"/>
                  <a:gd name="T42" fmla="*/ 60 w 64"/>
                  <a:gd name="T43" fmla="*/ 24 h 36"/>
                  <a:gd name="T44" fmla="*/ 52 w 64"/>
                  <a:gd name="T45" fmla="*/ 24 h 36"/>
                  <a:gd name="T46" fmla="*/ 52 w 64"/>
                  <a:gd name="T47" fmla="*/ 24 h 36"/>
                  <a:gd name="T48" fmla="*/ 32 w 64"/>
                  <a:gd name="T49" fmla="*/ 26 h 36"/>
                  <a:gd name="T50" fmla="*/ 32 w 64"/>
                  <a:gd name="T51" fmla="*/ 26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4"/>
                  <a:gd name="T79" fmla="*/ 0 h 36"/>
                  <a:gd name="T80" fmla="*/ 64 w 6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4" h="36">
                    <a:moveTo>
                      <a:pt x="32" y="26"/>
                    </a:moveTo>
                    <a:lnTo>
                      <a:pt x="8" y="4"/>
                    </a:lnTo>
                    <a:lnTo>
                      <a:pt x="2" y="0"/>
                    </a:lnTo>
                    <a:lnTo>
                      <a:pt x="0" y="6"/>
                    </a:lnTo>
                    <a:lnTo>
                      <a:pt x="2" y="10"/>
                    </a:lnTo>
                    <a:lnTo>
                      <a:pt x="4" y="14"/>
                    </a:lnTo>
                    <a:lnTo>
                      <a:pt x="8" y="18"/>
                    </a:lnTo>
                    <a:lnTo>
                      <a:pt x="18" y="24"/>
                    </a:lnTo>
                    <a:lnTo>
                      <a:pt x="24" y="28"/>
                    </a:lnTo>
                    <a:lnTo>
                      <a:pt x="26" y="34"/>
                    </a:lnTo>
                    <a:lnTo>
                      <a:pt x="52" y="36"/>
                    </a:lnTo>
                    <a:lnTo>
                      <a:pt x="58" y="36"/>
                    </a:lnTo>
                    <a:lnTo>
                      <a:pt x="60" y="34"/>
                    </a:lnTo>
                    <a:lnTo>
                      <a:pt x="64" y="30"/>
                    </a:lnTo>
                    <a:lnTo>
                      <a:pt x="64" y="26"/>
                    </a:lnTo>
                    <a:lnTo>
                      <a:pt x="62" y="24"/>
                    </a:lnTo>
                    <a:lnTo>
                      <a:pt x="60" y="24"/>
                    </a:lnTo>
                    <a:lnTo>
                      <a:pt x="52" y="24"/>
                    </a:lnTo>
                    <a:lnTo>
                      <a:pt x="3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88" name="Freeform 8"/>
              <p:cNvSpPr>
                <a:spLocks/>
              </p:cNvSpPr>
              <p:nvPr/>
            </p:nvSpPr>
            <p:spPr bwMode="auto">
              <a:xfrm flipH="1">
                <a:off x="4694" y="1230"/>
                <a:ext cx="60" cy="34"/>
              </a:xfrm>
              <a:custGeom>
                <a:avLst/>
                <a:gdLst>
                  <a:gd name="T0" fmla="*/ 4 w 60"/>
                  <a:gd name="T1" fmla="*/ 2 h 34"/>
                  <a:gd name="T2" fmla="*/ 4 w 60"/>
                  <a:gd name="T3" fmla="*/ 2 h 34"/>
                  <a:gd name="T4" fmla="*/ 0 w 60"/>
                  <a:gd name="T5" fmla="*/ 0 h 34"/>
                  <a:gd name="T6" fmla="*/ 0 w 60"/>
                  <a:gd name="T7" fmla="*/ 10 h 34"/>
                  <a:gd name="T8" fmla="*/ 0 w 60"/>
                  <a:gd name="T9" fmla="*/ 10 h 34"/>
                  <a:gd name="T10" fmla="*/ 4 w 60"/>
                  <a:gd name="T11" fmla="*/ 14 h 34"/>
                  <a:gd name="T12" fmla="*/ 4 w 60"/>
                  <a:gd name="T13" fmla="*/ 14 h 34"/>
                  <a:gd name="T14" fmla="*/ 20 w 60"/>
                  <a:gd name="T15" fmla="*/ 26 h 34"/>
                  <a:gd name="T16" fmla="*/ 28 w 60"/>
                  <a:gd name="T17" fmla="*/ 32 h 34"/>
                  <a:gd name="T18" fmla="*/ 38 w 60"/>
                  <a:gd name="T19" fmla="*/ 34 h 34"/>
                  <a:gd name="T20" fmla="*/ 38 w 60"/>
                  <a:gd name="T21" fmla="*/ 34 h 34"/>
                  <a:gd name="T22" fmla="*/ 46 w 60"/>
                  <a:gd name="T23" fmla="*/ 34 h 34"/>
                  <a:gd name="T24" fmla="*/ 54 w 60"/>
                  <a:gd name="T25" fmla="*/ 32 h 34"/>
                  <a:gd name="T26" fmla="*/ 54 w 60"/>
                  <a:gd name="T27" fmla="*/ 32 h 34"/>
                  <a:gd name="T28" fmla="*/ 56 w 60"/>
                  <a:gd name="T29" fmla="*/ 32 h 34"/>
                  <a:gd name="T30" fmla="*/ 56 w 60"/>
                  <a:gd name="T31" fmla="*/ 32 h 34"/>
                  <a:gd name="T32" fmla="*/ 60 w 60"/>
                  <a:gd name="T33" fmla="*/ 28 h 34"/>
                  <a:gd name="T34" fmla="*/ 60 w 60"/>
                  <a:gd name="T35" fmla="*/ 26 h 34"/>
                  <a:gd name="T36" fmla="*/ 60 w 60"/>
                  <a:gd name="T37" fmla="*/ 22 h 34"/>
                  <a:gd name="T38" fmla="*/ 60 w 60"/>
                  <a:gd name="T39" fmla="*/ 22 h 34"/>
                  <a:gd name="T40" fmla="*/ 58 w 60"/>
                  <a:gd name="T41" fmla="*/ 20 h 34"/>
                  <a:gd name="T42" fmla="*/ 54 w 60"/>
                  <a:gd name="T43" fmla="*/ 20 h 34"/>
                  <a:gd name="T44" fmla="*/ 54 w 60"/>
                  <a:gd name="T45" fmla="*/ 20 h 34"/>
                  <a:gd name="T46" fmla="*/ 52 w 60"/>
                  <a:gd name="T47" fmla="*/ 20 h 34"/>
                  <a:gd name="T48" fmla="*/ 52 w 60"/>
                  <a:gd name="T49" fmla="*/ 20 h 34"/>
                  <a:gd name="T50" fmla="*/ 44 w 60"/>
                  <a:gd name="T51" fmla="*/ 24 h 34"/>
                  <a:gd name="T52" fmla="*/ 38 w 60"/>
                  <a:gd name="T53" fmla="*/ 26 h 34"/>
                  <a:gd name="T54" fmla="*/ 38 w 60"/>
                  <a:gd name="T55" fmla="*/ 26 h 34"/>
                  <a:gd name="T56" fmla="*/ 34 w 60"/>
                  <a:gd name="T57" fmla="*/ 24 h 34"/>
                  <a:gd name="T58" fmla="*/ 28 w 60"/>
                  <a:gd name="T59" fmla="*/ 22 h 34"/>
                  <a:gd name="T60" fmla="*/ 22 w 60"/>
                  <a:gd name="T61" fmla="*/ 16 h 34"/>
                  <a:gd name="T62" fmla="*/ 14 w 60"/>
                  <a:gd name="T63" fmla="*/ 8 h 34"/>
                  <a:gd name="T64" fmla="*/ 4 w 60"/>
                  <a:gd name="T65" fmla="*/ 2 h 34"/>
                  <a:gd name="T66" fmla="*/ 4 w 60"/>
                  <a:gd name="T67" fmla="*/ 2 h 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0"/>
                  <a:gd name="T103" fmla="*/ 0 h 34"/>
                  <a:gd name="T104" fmla="*/ 60 w 60"/>
                  <a:gd name="T105" fmla="*/ 34 h 3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0" h="34">
                    <a:moveTo>
                      <a:pt x="4" y="2"/>
                    </a:moveTo>
                    <a:lnTo>
                      <a:pt x="4" y="2"/>
                    </a:lnTo>
                    <a:lnTo>
                      <a:pt x="0" y="0"/>
                    </a:lnTo>
                    <a:lnTo>
                      <a:pt x="0" y="10"/>
                    </a:lnTo>
                    <a:lnTo>
                      <a:pt x="4" y="14"/>
                    </a:lnTo>
                    <a:lnTo>
                      <a:pt x="20" y="26"/>
                    </a:lnTo>
                    <a:lnTo>
                      <a:pt x="28" y="32"/>
                    </a:lnTo>
                    <a:lnTo>
                      <a:pt x="38" y="34"/>
                    </a:lnTo>
                    <a:lnTo>
                      <a:pt x="46" y="34"/>
                    </a:lnTo>
                    <a:lnTo>
                      <a:pt x="54" y="32"/>
                    </a:lnTo>
                    <a:lnTo>
                      <a:pt x="56" y="32"/>
                    </a:lnTo>
                    <a:lnTo>
                      <a:pt x="60" y="28"/>
                    </a:lnTo>
                    <a:lnTo>
                      <a:pt x="60" y="26"/>
                    </a:lnTo>
                    <a:lnTo>
                      <a:pt x="60" y="22"/>
                    </a:lnTo>
                    <a:lnTo>
                      <a:pt x="58" y="20"/>
                    </a:lnTo>
                    <a:lnTo>
                      <a:pt x="54" y="20"/>
                    </a:lnTo>
                    <a:lnTo>
                      <a:pt x="52" y="20"/>
                    </a:lnTo>
                    <a:lnTo>
                      <a:pt x="44" y="24"/>
                    </a:lnTo>
                    <a:lnTo>
                      <a:pt x="38" y="26"/>
                    </a:lnTo>
                    <a:lnTo>
                      <a:pt x="34" y="24"/>
                    </a:lnTo>
                    <a:lnTo>
                      <a:pt x="28" y="22"/>
                    </a:lnTo>
                    <a:lnTo>
                      <a:pt x="22" y="16"/>
                    </a:lnTo>
                    <a:lnTo>
                      <a:pt x="14" y="8"/>
                    </a:lnTo>
                    <a:lnTo>
                      <a:pt x="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89" name="Freeform 9"/>
              <p:cNvSpPr>
                <a:spLocks/>
              </p:cNvSpPr>
              <p:nvPr/>
            </p:nvSpPr>
            <p:spPr bwMode="auto">
              <a:xfrm flipH="1">
                <a:off x="4642" y="1220"/>
                <a:ext cx="62" cy="32"/>
              </a:xfrm>
              <a:custGeom>
                <a:avLst/>
                <a:gdLst>
                  <a:gd name="T0" fmla="*/ 30 w 62"/>
                  <a:gd name="T1" fmla="*/ 32 h 32"/>
                  <a:gd name="T2" fmla="*/ 30 w 62"/>
                  <a:gd name="T3" fmla="*/ 32 h 32"/>
                  <a:gd name="T4" fmla="*/ 40 w 62"/>
                  <a:gd name="T5" fmla="*/ 30 h 32"/>
                  <a:gd name="T6" fmla="*/ 40 w 62"/>
                  <a:gd name="T7" fmla="*/ 30 h 32"/>
                  <a:gd name="T8" fmla="*/ 50 w 62"/>
                  <a:gd name="T9" fmla="*/ 30 h 32"/>
                  <a:gd name="T10" fmla="*/ 56 w 62"/>
                  <a:gd name="T11" fmla="*/ 30 h 32"/>
                  <a:gd name="T12" fmla="*/ 60 w 62"/>
                  <a:gd name="T13" fmla="*/ 28 h 32"/>
                  <a:gd name="T14" fmla="*/ 60 w 62"/>
                  <a:gd name="T15" fmla="*/ 28 h 32"/>
                  <a:gd name="T16" fmla="*/ 62 w 62"/>
                  <a:gd name="T17" fmla="*/ 28 h 32"/>
                  <a:gd name="T18" fmla="*/ 62 w 62"/>
                  <a:gd name="T19" fmla="*/ 28 h 32"/>
                  <a:gd name="T20" fmla="*/ 62 w 62"/>
                  <a:gd name="T21" fmla="*/ 24 h 32"/>
                  <a:gd name="T22" fmla="*/ 60 w 62"/>
                  <a:gd name="T23" fmla="*/ 20 h 32"/>
                  <a:gd name="T24" fmla="*/ 60 w 62"/>
                  <a:gd name="T25" fmla="*/ 20 h 32"/>
                  <a:gd name="T26" fmla="*/ 58 w 62"/>
                  <a:gd name="T27" fmla="*/ 18 h 32"/>
                  <a:gd name="T28" fmla="*/ 58 w 62"/>
                  <a:gd name="T29" fmla="*/ 18 h 32"/>
                  <a:gd name="T30" fmla="*/ 48 w 62"/>
                  <a:gd name="T31" fmla="*/ 22 h 32"/>
                  <a:gd name="T32" fmla="*/ 40 w 62"/>
                  <a:gd name="T33" fmla="*/ 22 h 32"/>
                  <a:gd name="T34" fmla="*/ 40 w 62"/>
                  <a:gd name="T35" fmla="*/ 22 h 32"/>
                  <a:gd name="T36" fmla="*/ 30 w 62"/>
                  <a:gd name="T37" fmla="*/ 18 h 32"/>
                  <a:gd name="T38" fmla="*/ 22 w 62"/>
                  <a:gd name="T39" fmla="*/ 14 h 32"/>
                  <a:gd name="T40" fmla="*/ 12 w 62"/>
                  <a:gd name="T41" fmla="*/ 8 h 32"/>
                  <a:gd name="T42" fmla="*/ 4 w 62"/>
                  <a:gd name="T43" fmla="*/ 2 h 32"/>
                  <a:gd name="T44" fmla="*/ 4 w 62"/>
                  <a:gd name="T45" fmla="*/ 2 h 32"/>
                  <a:gd name="T46" fmla="*/ 0 w 62"/>
                  <a:gd name="T47" fmla="*/ 0 h 32"/>
                  <a:gd name="T48" fmla="*/ 0 w 62"/>
                  <a:gd name="T49" fmla="*/ 0 h 32"/>
                  <a:gd name="T50" fmla="*/ 0 w 62"/>
                  <a:gd name="T51" fmla="*/ 6 h 32"/>
                  <a:gd name="T52" fmla="*/ 4 w 62"/>
                  <a:gd name="T53" fmla="*/ 12 h 32"/>
                  <a:gd name="T54" fmla="*/ 4 w 62"/>
                  <a:gd name="T55" fmla="*/ 12 h 32"/>
                  <a:gd name="T56" fmla="*/ 10 w 62"/>
                  <a:gd name="T57" fmla="*/ 18 h 32"/>
                  <a:gd name="T58" fmla="*/ 16 w 62"/>
                  <a:gd name="T59" fmla="*/ 22 h 32"/>
                  <a:gd name="T60" fmla="*/ 24 w 62"/>
                  <a:gd name="T61" fmla="*/ 26 h 32"/>
                  <a:gd name="T62" fmla="*/ 30 w 62"/>
                  <a:gd name="T63" fmla="*/ 32 h 32"/>
                  <a:gd name="T64" fmla="*/ 30 w 62"/>
                  <a:gd name="T65" fmla="*/ 32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2"/>
                  <a:gd name="T100" fmla="*/ 0 h 32"/>
                  <a:gd name="T101" fmla="*/ 62 w 62"/>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2" h="32">
                    <a:moveTo>
                      <a:pt x="30" y="32"/>
                    </a:moveTo>
                    <a:lnTo>
                      <a:pt x="30" y="32"/>
                    </a:lnTo>
                    <a:lnTo>
                      <a:pt x="40" y="30"/>
                    </a:lnTo>
                    <a:lnTo>
                      <a:pt x="50" y="30"/>
                    </a:lnTo>
                    <a:lnTo>
                      <a:pt x="56" y="30"/>
                    </a:lnTo>
                    <a:lnTo>
                      <a:pt x="60" y="28"/>
                    </a:lnTo>
                    <a:lnTo>
                      <a:pt x="62" y="28"/>
                    </a:lnTo>
                    <a:lnTo>
                      <a:pt x="62" y="24"/>
                    </a:lnTo>
                    <a:lnTo>
                      <a:pt x="60" y="20"/>
                    </a:lnTo>
                    <a:lnTo>
                      <a:pt x="58" y="18"/>
                    </a:lnTo>
                    <a:lnTo>
                      <a:pt x="48" y="22"/>
                    </a:lnTo>
                    <a:lnTo>
                      <a:pt x="40" y="22"/>
                    </a:lnTo>
                    <a:lnTo>
                      <a:pt x="30" y="18"/>
                    </a:lnTo>
                    <a:lnTo>
                      <a:pt x="22" y="14"/>
                    </a:lnTo>
                    <a:lnTo>
                      <a:pt x="12" y="8"/>
                    </a:lnTo>
                    <a:lnTo>
                      <a:pt x="4" y="2"/>
                    </a:lnTo>
                    <a:lnTo>
                      <a:pt x="0" y="0"/>
                    </a:lnTo>
                    <a:lnTo>
                      <a:pt x="0" y="6"/>
                    </a:lnTo>
                    <a:lnTo>
                      <a:pt x="4" y="12"/>
                    </a:lnTo>
                    <a:lnTo>
                      <a:pt x="10" y="18"/>
                    </a:lnTo>
                    <a:lnTo>
                      <a:pt x="16" y="22"/>
                    </a:lnTo>
                    <a:lnTo>
                      <a:pt x="24" y="26"/>
                    </a:lnTo>
                    <a:lnTo>
                      <a:pt x="3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0" name="Freeform 10"/>
              <p:cNvSpPr>
                <a:spLocks/>
              </p:cNvSpPr>
              <p:nvPr/>
            </p:nvSpPr>
            <p:spPr bwMode="auto">
              <a:xfrm flipH="1">
                <a:off x="4662" y="1276"/>
                <a:ext cx="60" cy="42"/>
              </a:xfrm>
              <a:custGeom>
                <a:avLst/>
                <a:gdLst>
                  <a:gd name="T0" fmla="*/ 22 w 60"/>
                  <a:gd name="T1" fmla="*/ 30 h 42"/>
                  <a:gd name="T2" fmla="*/ 22 w 60"/>
                  <a:gd name="T3" fmla="*/ 30 h 42"/>
                  <a:gd name="T4" fmla="*/ 26 w 60"/>
                  <a:gd name="T5" fmla="*/ 36 h 42"/>
                  <a:gd name="T6" fmla="*/ 32 w 60"/>
                  <a:gd name="T7" fmla="*/ 42 h 42"/>
                  <a:gd name="T8" fmla="*/ 32 w 60"/>
                  <a:gd name="T9" fmla="*/ 42 h 42"/>
                  <a:gd name="T10" fmla="*/ 38 w 60"/>
                  <a:gd name="T11" fmla="*/ 42 h 42"/>
                  <a:gd name="T12" fmla="*/ 46 w 60"/>
                  <a:gd name="T13" fmla="*/ 38 h 42"/>
                  <a:gd name="T14" fmla="*/ 58 w 60"/>
                  <a:gd name="T15" fmla="*/ 30 h 42"/>
                  <a:gd name="T16" fmla="*/ 58 w 60"/>
                  <a:gd name="T17" fmla="*/ 30 h 42"/>
                  <a:gd name="T18" fmla="*/ 60 w 60"/>
                  <a:gd name="T19" fmla="*/ 30 h 42"/>
                  <a:gd name="T20" fmla="*/ 58 w 60"/>
                  <a:gd name="T21" fmla="*/ 28 h 42"/>
                  <a:gd name="T22" fmla="*/ 48 w 60"/>
                  <a:gd name="T23" fmla="*/ 24 h 42"/>
                  <a:gd name="T24" fmla="*/ 48 w 60"/>
                  <a:gd name="T25" fmla="*/ 24 h 42"/>
                  <a:gd name="T26" fmla="*/ 40 w 60"/>
                  <a:gd name="T27" fmla="*/ 28 h 42"/>
                  <a:gd name="T28" fmla="*/ 34 w 60"/>
                  <a:gd name="T29" fmla="*/ 26 h 42"/>
                  <a:gd name="T30" fmla="*/ 28 w 60"/>
                  <a:gd name="T31" fmla="*/ 22 h 42"/>
                  <a:gd name="T32" fmla="*/ 22 w 60"/>
                  <a:gd name="T33" fmla="*/ 16 h 42"/>
                  <a:gd name="T34" fmla="*/ 22 w 60"/>
                  <a:gd name="T35" fmla="*/ 16 h 42"/>
                  <a:gd name="T36" fmla="*/ 14 w 60"/>
                  <a:gd name="T37" fmla="*/ 8 h 42"/>
                  <a:gd name="T38" fmla="*/ 6 w 60"/>
                  <a:gd name="T39" fmla="*/ 2 h 42"/>
                  <a:gd name="T40" fmla="*/ 6 w 60"/>
                  <a:gd name="T41" fmla="*/ 2 h 42"/>
                  <a:gd name="T42" fmla="*/ 0 w 60"/>
                  <a:gd name="T43" fmla="*/ 0 h 42"/>
                  <a:gd name="T44" fmla="*/ 0 w 60"/>
                  <a:gd name="T45" fmla="*/ 0 h 42"/>
                  <a:gd name="T46" fmla="*/ 2 w 60"/>
                  <a:gd name="T47" fmla="*/ 6 h 42"/>
                  <a:gd name="T48" fmla="*/ 6 w 60"/>
                  <a:gd name="T49" fmla="*/ 12 h 42"/>
                  <a:gd name="T50" fmla="*/ 6 w 60"/>
                  <a:gd name="T51" fmla="*/ 12 h 42"/>
                  <a:gd name="T52" fmla="*/ 14 w 60"/>
                  <a:gd name="T53" fmla="*/ 22 h 42"/>
                  <a:gd name="T54" fmla="*/ 22 w 60"/>
                  <a:gd name="T55" fmla="*/ 30 h 42"/>
                  <a:gd name="T56" fmla="*/ 22 w 60"/>
                  <a:gd name="T57" fmla="*/ 30 h 4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0"/>
                  <a:gd name="T88" fmla="*/ 0 h 42"/>
                  <a:gd name="T89" fmla="*/ 60 w 60"/>
                  <a:gd name="T90" fmla="*/ 42 h 4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0" h="42">
                    <a:moveTo>
                      <a:pt x="22" y="30"/>
                    </a:moveTo>
                    <a:lnTo>
                      <a:pt x="22" y="30"/>
                    </a:lnTo>
                    <a:lnTo>
                      <a:pt x="26" y="36"/>
                    </a:lnTo>
                    <a:lnTo>
                      <a:pt x="32" y="42"/>
                    </a:lnTo>
                    <a:lnTo>
                      <a:pt x="38" y="42"/>
                    </a:lnTo>
                    <a:lnTo>
                      <a:pt x="46" y="38"/>
                    </a:lnTo>
                    <a:lnTo>
                      <a:pt x="58" y="30"/>
                    </a:lnTo>
                    <a:lnTo>
                      <a:pt x="60" y="30"/>
                    </a:lnTo>
                    <a:lnTo>
                      <a:pt x="58" y="28"/>
                    </a:lnTo>
                    <a:lnTo>
                      <a:pt x="48" y="24"/>
                    </a:lnTo>
                    <a:lnTo>
                      <a:pt x="40" y="28"/>
                    </a:lnTo>
                    <a:lnTo>
                      <a:pt x="34" y="26"/>
                    </a:lnTo>
                    <a:lnTo>
                      <a:pt x="28" y="22"/>
                    </a:lnTo>
                    <a:lnTo>
                      <a:pt x="22" y="16"/>
                    </a:lnTo>
                    <a:lnTo>
                      <a:pt x="14" y="8"/>
                    </a:lnTo>
                    <a:lnTo>
                      <a:pt x="6" y="2"/>
                    </a:lnTo>
                    <a:lnTo>
                      <a:pt x="0" y="0"/>
                    </a:lnTo>
                    <a:lnTo>
                      <a:pt x="2" y="6"/>
                    </a:lnTo>
                    <a:lnTo>
                      <a:pt x="6" y="12"/>
                    </a:lnTo>
                    <a:lnTo>
                      <a:pt x="14" y="22"/>
                    </a:lnTo>
                    <a:lnTo>
                      <a:pt x="22"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1" name="Freeform 11"/>
              <p:cNvSpPr>
                <a:spLocks/>
              </p:cNvSpPr>
              <p:nvPr/>
            </p:nvSpPr>
            <p:spPr bwMode="auto">
              <a:xfrm flipH="1">
                <a:off x="4522" y="1250"/>
                <a:ext cx="48" cy="32"/>
              </a:xfrm>
              <a:custGeom>
                <a:avLst/>
                <a:gdLst>
                  <a:gd name="T0" fmla="*/ 46 w 48"/>
                  <a:gd name="T1" fmla="*/ 22 h 32"/>
                  <a:gd name="T2" fmla="*/ 46 w 48"/>
                  <a:gd name="T3" fmla="*/ 22 h 32"/>
                  <a:gd name="T4" fmla="*/ 40 w 48"/>
                  <a:gd name="T5" fmla="*/ 24 h 32"/>
                  <a:gd name="T6" fmla="*/ 34 w 48"/>
                  <a:gd name="T7" fmla="*/ 24 h 32"/>
                  <a:gd name="T8" fmla="*/ 28 w 48"/>
                  <a:gd name="T9" fmla="*/ 22 h 32"/>
                  <a:gd name="T10" fmla="*/ 24 w 48"/>
                  <a:gd name="T11" fmla="*/ 18 h 32"/>
                  <a:gd name="T12" fmla="*/ 24 w 48"/>
                  <a:gd name="T13" fmla="*/ 18 h 32"/>
                  <a:gd name="T14" fmla="*/ 14 w 48"/>
                  <a:gd name="T15" fmla="*/ 8 h 32"/>
                  <a:gd name="T16" fmla="*/ 8 w 48"/>
                  <a:gd name="T17" fmla="*/ 2 h 32"/>
                  <a:gd name="T18" fmla="*/ 2 w 48"/>
                  <a:gd name="T19" fmla="*/ 0 h 32"/>
                  <a:gd name="T20" fmla="*/ 2 w 48"/>
                  <a:gd name="T21" fmla="*/ 0 h 32"/>
                  <a:gd name="T22" fmla="*/ 0 w 48"/>
                  <a:gd name="T23" fmla="*/ 4 h 32"/>
                  <a:gd name="T24" fmla="*/ 2 w 48"/>
                  <a:gd name="T25" fmla="*/ 8 h 32"/>
                  <a:gd name="T26" fmla="*/ 8 w 48"/>
                  <a:gd name="T27" fmla="*/ 16 h 32"/>
                  <a:gd name="T28" fmla="*/ 14 w 48"/>
                  <a:gd name="T29" fmla="*/ 24 h 32"/>
                  <a:gd name="T30" fmla="*/ 22 w 48"/>
                  <a:gd name="T31" fmla="*/ 30 h 32"/>
                  <a:gd name="T32" fmla="*/ 22 w 48"/>
                  <a:gd name="T33" fmla="*/ 30 h 32"/>
                  <a:gd name="T34" fmla="*/ 24 w 48"/>
                  <a:gd name="T35" fmla="*/ 32 h 32"/>
                  <a:gd name="T36" fmla="*/ 24 w 48"/>
                  <a:gd name="T37" fmla="*/ 32 h 32"/>
                  <a:gd name="T38" fmla="*/ 36 w 48"/>
                  <a:gd name="T39" fmla="*/ 32 h 32"/>
                  <a:gd name="T40" fmla="*/ 48 w 48"/>
                  <a:gd name="T41" fmla="*/ 28 h 32"/>
                  <a:gd name="T42" fmla="*/ 48 w 48"/>
                  <a:gd name="T43" fmla="*/ 28 h 32"/>
                  <a:gd name="T44" fmla="*/ 48 w 48"/>
                  <a:gd name="T45" fmla="*/ 24 h 32"/>
                  <a:gd name="T46" fmla="*/ 48 w 48"/>
                  <a:gd name="T47" fmla="*/ 22 h 32"/>
                  <a:gd name="T48" fmla="*/ 46 w 48"/>
                  <a:gd name="T49" fmla="*/ 22 h 32"/>
                  <a:gd name="T50" fmla="*/ 46 w 48"/>
                  <a:gd name="T51" fmla="*/ 22 h 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8"/>
                  <a:gd name="T79" fmla="*/ 0 h 32"/>
                  <a:gd name="T80" fmla="*/ 48 w 48"/>
                  <a:gd name="T81" fmla="*/ 32 h 3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8" h="32">
                    <a:moveTo>
                      <a:pt x="46" y="22"/>
                    </a:moveTo>
                    <a:lnTo>
                      <a:pt x="46" y="22"/>
                    </a:lnTo>
                    <a:lnTo>
                      <a:pt x="40" y="24"/>
                    </a:lnTo>
                    <a:lnTo>
                      <a:pt x="34" y="24"/>
                    </a:lnTo>
                    <a:lnTo>
                      <a:pt x="28" y="22"/>
                    </a:lnTo>
                    <a:lnTo>
                      <a:pt x="24" y="18"/>
                    </a:lnTo>
                    <a:lnTo>
                      <a:pt x="14" y="8"/>
                    </a:lnTo>
                    <a:lnTo>
                      <a:pt x="8" y="2"/>
                    </a:lnTo>
                    <a:lnTo>
                      <a:pt x="2" y="0"/>
                    </a:lnTo>
                    <a:lnTo>
                      <a:pt x="0" y="4"/>
                    </a:lnTo>
                    <a:lnTo>
                      <a:pt x="2" y="8"/>
                    </a:lnTo>
                    <a:lnTo>
                      <a:pt x="8" y="16"/>
                    </a:lnTo>
                    <a:lnTo>
                      <a:pt x="14" y="24"/>
                    </a:lnTo>
                    <a:lnTo>
                      <a:pt x="22" y="30"/>
                    </a:lnTo>
                    <a:lnTo>
                      <a:pt x="24" y="32"/>
                    </a:lnTo>
                    <a:lnTo>
                      <a:pt x="36" y="32"/>
                    </a:lnTo>
                    <a:lnTo>
                      <a:pt x="48" y="28"/>
                    </a:lnTo>
                    <a:lnTo>
                      <a:pt x="48" y="24"/>
                    </a:lnTo>
                    <a:lnTo>
                      <a:pt x="48" y="22"/>
                    </a:lnTo>
                    <a:lnTo>
                      <a:pt x="4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2" name="Freeform 12"/>
              <p:cNvSpPr>
                <a:spLocks/>
              </p:cNvSpPr>
              <p:nvPr/>
            </p:nvSpPr>
            <p:spPr bwMode="auto">
              <a:xfrm flipH="1">
                <a:off x="4850" y="1218"/>
                <a:ext cx="84" cy="32"/>
              </a:xfrm>
              <a:custGeom>
                <a:avLst/>
                <a:gdLst>
                  <a:gd name="T0" fmla="*/ 38 w 84"/>
                  <a:gd name="T1" fmla="*/ 18 h 32"/>
                  <a:gd name="T2" fmla="*/ 30 w 84"/>
                  <a:gd name="T3" fmla="*/ 12 h 32"/>
                  <a:gd name="T4" fmla="*/ 22 w 84"/>
                  <a:gd name="T5" fmla="*/ 8 h 32"/>
                  <a:gd name="T6" fmla="*/ 10 w 84"/>
                  <a:gd name="T7" fmla="*/ 0 h 32"/>
                  <a:gd name="T8" fmla="*/ 10 w 84"/>
                  <a:gd name="T9" fmla="*/ 0 h 32"/>
                  <a:gd name="T10" fmla="*/ 2 w 84"/>
                  <a:gd name="T11" fmla="*/ 0 h 32"/>
                  <a:gd name="T12" fmla="*/ 0 w 84"/>
                  <a:gd name="T13" fmla="*/ 2 h 32"/>
                  <a:gd name="T14" fmla="*/ 0 w 84"/>
                  <a:gd name="T15" fmla="*/ 6 h 32"/>
                  <a:gd name="T16" fmla="*/ 0 w 84"/>
                  <a:gd name="T17" fmla="*/ 6 h 32"/>
                  <a:gd name="T18" fmla="*/ 22 w 84"/>
                  <a:gd name="T19" fmla="*/ 20 h 32"/>
                  <a:gd name="T20" fmla="*/ 22 w 84"/>
                  <a:gd name="T21" fmla="*/ 20 h 32"/>
                  <a:gd name="T22" fmla="*/ 30 w 84"/>
                  <a:gd name="T23" fmla="*/ 26 h 32"/>
                  <a:gd name="T24" fmla="*/ 30 w 84"/>
                  <a:gd name="T25" fmla="*/ 26 h 32"/>
                  <a:gd name="T26" fmla="*/ 42 w 84"/>
                  <a:gd name="T27" fmla="*/ 32 h 32"/>
                  <a:gd name="T28" fmla="*/ 42 w 84"/>
                  <a:gd name="T29" fmla="*/ 32 h 32"/>
                  <a:gd name="T30" fmla="*/ 62 w 84"/>
                  <a:gd name="T31" fmla="*/ 30 h 32"/>
                  <a:gd name="T32" fmla="*/ 62 w 84"/>
                  <a:gd name="T33" fmla="*/ 30 h 32"/>
                  <a:gd name="T34" fmla="*/ 76 w 84"/>
                  <a:gd name="T35" fmla="*/ 26 h 32"/>
                  <a:gd name="T36" fmla="*/ 76 w 84"/>
                  <a:gd name="T37" fmla="*/ 26 h 32"/>
                  <a:gd name="T38" fmla="*/ 84 w 84"/>
                  <a:gd name="T39" fmla="*/ 24 h 32"/>
                  <a:gd name="T40" fmla="*/ 84 w 84"/>
                  <a:gd name="T41" fmla="*/ 24 h 32"/>
                  <a:gd name="T42" fmla="*/ 84 w 84"/>
                  <a:gd name="T43" fmla="*/ 20 h 32"/>
                  <a:gd name="T44" fmla="*/ 82 w 84"/>
                  <a:gd name="T45" fmla="*/ 18 h 32"/>
                  <a:gd name="T46" fmla="*/ 80 w 84"/>
                  <a:gd name="T47" fmla="*/ 16 h 32"/>
                  <a:gd name="T48" fmla="*/ 80 w 84"/>
                  <a:gd name="T49" fmla="*/ 16 h 32"/>
                  <a:gd name="T50" fmla="*/ 76 w 84"/>
                  <a:gd name="T51" fmla="*/ 16 h 32"/>
                  <a:gd name="T52" fmla="*/ 76 w 84"/>
                  <a:gd name="T53" fmla="*/ 16 h 32"/>
                  <a:gd name="T54" fmla="*/ 68 w 84"/>
                  <a:gd name="T55" fmla="*/ 14 h 32"/>
                  <a:gd name="T56" fmla="*/ 62 w 84"/>
                  <a:gd name="T57" fmla="*/ 16 h 32"/>
                  <a:gd name="T58" fmla="*/ 62 w 84"/>
                  <a:gd name="T59" fmla="*/ 16 h 32"/>
                  <a:gd name="T60" fmla="*/ 50 w 84"/>
                  <a:gd name="T61" fmla="*/ 18 h 32"/>
                  <a:gd name="T62" fmla="*/ 38 w 84"/>
                  <a:gd name="T63" fmla="*/ 18 h 32"/>
                  <a:gd name="T64" fmla="*/ 38 w 84"/>
                  <a:gd name="T65" fmla="*/ 18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4"/>
                  <a:gd name="T100" fmla="*/ 0 h 32"/>
                  <a:gd name="T101" fmla="*/ 84 w 84"/>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4" h="32">
                    <a:moveTo>
                      <a:pt x="38" y="18"/>
                    </a:moveTo>
                    <a:lnTo>
                      <a:pt x="30" y="12"/>
                    </a:lnTo>
                    <a:lnTo>
                      <a:pt x="22" y="8"/>
                    </a:lnTo>
                    <a:lnTo>
                      <a:pt x="10" y="0"/>
                    </a:lnTo>
                    <a:lnTo>
                      <a:pt x="2" y="0"/>
                    </a:lnTo>
                    <a:lnTo>
                      <a:pt x="0" y="2"/>
                    </a:lnTo>
                    <a:lnTo>
                      <a:pt x="0" y="6"/>
                    </a:lnTo>
                    <a:lnTo>
                      <a:pt x="22" y="20"/>
                    </a:lnTo>
                    <a:lnTo>
                      <a:pt x="30" y="26"/>
                    </a:lnTo>
                    <a:lnTo>
                      <a:pt x="42" y="32"/>
                    </a:lnTo>
                    <a:lnTo>
                      <a:pt x="62" y="30"/>
                    </a:lnTo>
                    <a:lnTo>
                      <a:pt x="76" y="26"/>
                    </a:lnTo>
                    <a:lnTo>
                      <a:pt x="84" y="24"/>
                    </a:lnTo>
                    <a:lnTo>
                      <a:pt x="84" y="20"/>
                    </a:lnTo>
                    <a:lnTo>
                      <a:pt x="82" y="18"/>
                    </a:lnTo>
                    <a:lnTo>
                      <a:pt x="80" y="16"/>
                    </a:lnTo>
                    <a:lnTo>
                      <a:pt x="76" y="16"/>
                    </a:lnTo>
                    <a:lnTo>
                      <a:pt x="68" y="14"/>
                    </a:lnTo>
                    <a:lnTo>
                      <a:pt x="62" y="16"/>
                    </a:lnTo>
                    <a:lnTo>
                      <a:pt x="50" y="18"/>
                    </a:lnTo>
                    <a:lnTo>
                      <a:pt x="3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3" name="Freeform 13"/>
              <p:cNvSpPr>
                <a:spLocks/>
              </p:cNvSpPr>
              <p:nvPr/>
            </p:nvSpPr>
            <p:spPr bwMode="auto">
              <a:xfrm flipH="1">
                <a:off x="4710" y="1314"/>
                <a:ext cx="198" cy="58"/>
              </a:xfrm>
              <a:custGeom>
                <a:avLst/>
                <a:gdLst>
                  <a:gd name="T0" fmla="*/ 4 w 198"/>
                  <a:gd name="T1" fmla="*/ 12 h 58"/>
                  <a:gd name="T2" fmla="*/ 4 w 198"/>
                  <a:gd name="T3" fmla="*/ 12 h 58"/>
                  <a:gd name="T4" fmla="*/ 20 w 198"/>
                  <a:gd name="T5" fmla="*/ 28 h 58"/>
                  <a:gd name="T6" fmla="*/ 36 w 198"/>
                  <a:gd name="T7" fmla="*/ 46 h 58"/>
                  <a:gd name="T8" fmla="*/ 36 w 198"/>
                  <a:gd name="T9" fmla="*/ 46 h 58"/>
                  <a:gd name="T10" fmla="*/ 44 w 198"/>
                  <a:gd name="T11" fmla="*/ 58 h 58"/>
                  <a:gd name="T12" fmla="*/ 44 w 198"/>
                  <a:gd name="T13" fmla="*/ 58 h 58"/>
                  <a:gd name="T14" fmla="*/ 50 w 198"/>
                  <a:gd name="T15" fmla="*/ 56 h 58"/>
                  <a:gd name="T16" fmla="*/ 50 w 198"/>
                  <a:gd name="T17" fmla="*/ 56 h 58"/>
                  <a:gd name="T18" fmla="*/ 66 w 198"/>
                  <a:gd name="T19" fmla="*/ 52 h 58"/>
                  <a:gd name="T20" fmla="*/ 66 w 198"/>
                  <a:gd name="T21" fmla="*/ 52 h 58"/>
                  <a:gd name="T22" fmla="*/ 106 w 198"/>
                  <a:gd name="T23" fmla="*/ 38 h 58"/>
                  <a:gd name="T24" fmla="*/ 106 w 198"/>
                  <a:gd name="T25" fmla="*/ 38 h 58"/>
                  <a:gd name="T26" fmla="*/ 128 w 198"/>
                  <a:gd name="T27" fmla="*/ 30 h 58"/>
                  <a:gd name="T28" fmla="*/ 150 w 198"/>
                  <a:gd name="T29" fmla="*/ 24 h 58"/>
                  <a:gd name="T30" fmla="*/ 150 w 198"/>
                  <a:gd name="T31" fmla="*/ 24 h 58"/>
                  <a:gd name="T32" fmla="*/ 158 w 198"/>
                  <a:gd name="T33" fmla="*/ 22 h 58"/>
                  <a:gd name="T34" fmla="*/ 158 w 198"/>
                  <a:gd name="T35" fmla="*/ 22 h 58"/>
                  <a:gd name="T36" fmla="*/ 172 w 198"/>
                  <a:gd name="T37" fmla="*/ 18 h 58"/>
                  <a:gd name="T38" fmla="*/ 172 w 198"/>
                  <a:gd name="T39" fmla="*/ 18 h 58"/>
                  <a:gd name="T40" fmla="*/ 176 w 198"/>
                  <a:gd name="T41" fmla="*/ 14 h 58"/>
                  <a:gd name="T42" fmla="*/ 182 w 198"/>
                  <a:gd name="T43" fmla="*/ 12 h 58"/>
                  <a:gd name="T44" fmla="*/ 192 w 198"/>
                  <a:gd name="T45" fmla="*/ 10 h 58"/>
                  <a:gd name="T46" fmla="*/ 192 w 198"/>
                  <a:gd name="T47" fmla="*/ 10 h 58"/>
                  <a:gd name="T48" fmla="*/ 198 w 198"/>
                  <a:gd name="T49" fmla="*/ 6 h 58"/>
                  <a:gd name="T50" fmla="*/ 194 w 198"/>
                  <a:gd name="T51" fmla="*/ 0 h 58"/>
                  <a:gd name="T52" fmla="*/ 194 w 198"/>
                  <a:gd name="T53" fmla="*/ 0 h 58"/>
                  <a:gd name="T54" fmla="*/ 192 w 198"/>
                  <a:gd name="T55" fmla="*/ 0 h 58"/>
                  <a:gd name="T56" fmla="*/ 192 w 198"/>
                  <a:gd name="T57" fmla="*/ 0 h 58"/>
                  <a:gd name="T58" fmla="*/ 158 w 198"/>
                  <a:gd name="T59" fmla="*/ 10 h 58"/>
                  <a:gd name="T60" fmla="*/ 158 w 198"/>
                  <a:gd name="T61" fmla="*/ 10 h 58"/>
                  <a:gd name="T62" fmla="*/ 150 w 198"/>
                  <a:gd name="T63" fmla="*/ 12 h 58"/>
                  <a:gd name="T64" fmla="*/ 150 w 198"/>
                  <a:gd name="T65" fmla="*/ 12 h 58"/>
                  <a:gd name="T66" fmla="*/ 106 w 198"/>
                  <a:gd name="T67" fmla="*/ 26 h 58"/>
                  <a:gd name="T68" fmla="*/ 106 w 198"/>
                  <a:gd name="T69" fmla="*/ 26 h 58"/>
                  <a:gd name="T70" fmla="*/ 66 w 198"/>
                  <a:gd name="T71" fmla="*/ 40 h 58"/>
                  <a:gd name="T72" fmla="*/ 66 w 198"/>
                  <a:gd name="T73" fmla="*/ 40 h 58"/>
                  <a:gd name="T74" fmla="*/ 50 w 198"/>
                  <a:gd name="T75" fmla="*/ 46 h 58"/>
                  <a:gd name="T76" fmla="*/ 50 w 198"/>
                  <a:gd name="T77" fmla="*/ 46 h 58"/>
                  <a:gd name="T78" fmla="*/ 50 w 198"/>
                  <a:gd name="T79" fmla="*/ 46 h 58"/>
                  <a:gd name="T80" fmla="*/ 36 w 198"/>
                  <a:gd name="T81" fmla="*/ 28 h 58"/>
                  <a:gd name="T82" fmla="*/ 36 w 198"/>
                  <a:gd name="T83" fmla="*/ 28 h 58"/>
                  <a:gd name="T84" fmla="*/ 20 w 198"/>
                  <a:gd name="T85" fmla="*/ 14 h 58"/>
                  <a:gd name="T86" fmla="*/ 4 w 198"/>
                  <a:gd name="T87" fmla="*/ 2 h 58"/>
                  <a:gd name="T88" fmla="*/ 4 w 198"/>
                  <a:gd name="T89" fmla="*/ 2 h 58"/>
                  <a:gd name="T90" fmla="*/ 2 w 198"/>
                  <a:gd name="T91" fmla="*/ 0 h 58"/>
                  <a:gd name="T92" fmla="*/ 2 w 198"/>
                  <a:gd name="T93" fmla="*/ 0 h 58"/>
                  <a:gd name="T94" fmla="*/ 0 w 198"/>
                  <a:gd name="T95" fmla="*/ 4 h 58"/>
                  <a:gd name="T96" fmla="*/ 0 w 198"/>
                  <a:gd name="T97" fmla="*/ 8 h 58"/>
                  <a:gd name="T98" fmla="*/ 0 w 198"/>
                  <a:gd name="T99" fmla="*/ 8 h 58"/>
                  <a:gd name="T100" fmla="*/ 4 w 198"/>
                  <a:gd name="T101" fmla="*/ 12 h 58"/>
                  <a:gd name="T102" fmla="*/ 4 w 198"/>
                  <a:gd name="T103" fmla="*/ 12 h 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8"/>
                  <a:gd name="T157" fmla="*/ 0 h 58"/>
                  <a:gd name="T158" fmla="*/ 198 w 198"/>
                  <a:gd name="T159" fmla="*/ 58 h 5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8" h="58">
                    <a:moveTo>
                      <a:pt x="4" y="12"/>
                    </a:moveTo>
                    <a:lnTo>
                      <a:pt x="4" y="12"/>
                    </a:lnTo>
                    <a:lnTo>
                      <a:pt x="20" y="28"/>
                    </a:lnTo>
                    <a:lnTo>
                      <a:pt x="36" y="46"/>
                    </a:lnTo>
                    <a:lnTo>
                      <a:pt x="44" y="58"/>
                    </a:lnTo>
                    <a:lnTo>
                      <a:pt x="50" y="56"/>
                    </a:lnTo>
                    <a:lnTo>
                      <a:pt x="66" y="52"/>
                    </a:lnTo>
                    <a:lnTo>
                      <a:pt x="106" y="38"/>
                    </a:lnTo>
                    <a:lnTo>
                      <a:pt x="128" y="30"/>
                    </a:lnTo>
                    <a:lnTo>
                      <a:pt x="150" y="24"/>
                    </a:lnTo>
                    <a:lnTo>
                      <a:pt x="158" y="22"/>
                    </a:lnTo>
                    <a:lnTo>
                      <a:pt x="172" y="18"/>
                    </a:lnTo>
                    <a:lnTo>
                      <a:pt x="176" y="14"/>
                    </a:lnTo>
                    <a:lnTo>
                      <a:pt x="182" y="12"/>
                    </a:lnTo>
                    <a:lnTo>
                      <a:pt x="192" y="10"/>
                    </a:lnTo>
                    <a:lnTo>
                      <a:pt x="198" y="6"/>
                    </a:lnTo>
                    <a:lnTo>
                      <a:pt x="194" y="0"/>
                    </a:lnTo>
                    <a:lnTo>
                      <a:pt x="192" y="0"/>
                    </a:lnTo>
                    <a:lnTo>
                      <a:pt x="158" y="10"/>
                    </a:lnTo>
                    <a:lnTo>
                      <a:pt x="150" y="12"/>
                    </a:lnTo>
                    <a:lnTo>
                      <a:pt x="106" y="26"/>
                    </a:lnTo>
                    <a:lnTo>
                      <a:pt x="66" y="40"/>
                    </a:lnTo>
                    <a:lnTo>
                      <a:pt x="50" y="46"/>
                    </a:lnTo>
                    <a:lnTo>
                      <a:pt x="36" y="28"/>
                    </a:lnTo>
                    <a:lnTo>
                      <a:pt x="20" y="14"/>
                    </a:lnTo>
                    <a:lnTo>
                      <a:pt x="4" y="2"/>
                    </a:lnTo>
                    <a:lnTo>
                      <a:pt x="2" y="0"/>
                    </a:lnTo>
                    <a:lnTo>
                      <a:pt x="0" y="4"/>
                    </a:lnTo>
                    <a:lnTo>
                      <a:pt x="0" y="8"/>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4" name="Freeform 14"/>
              <p:cNvSpPr>
                <a:spLocks/>
              </p:cNvSpPr>
              <p:nvPr/>
            </p:nvSpPr>
            <p:spPr bwMode="auto">
              <a:xfrm flipH="1">
                <a:off x="4796" y="1254"/>
                <a:ext cx="84" cy="38"/>
              </a:xfrm>
              <a:custGeom>
                <a:avLst/>
                <a:gdLst>
                  <a:gd name="T0" fmla="*/ 22 w 84"/>
                  <a:gd name="T1" fmla="*/ 14 h 38"/>
                  <a:gd name="T2" fmla="*/ 22 w 84"/>
                  <a:gd name="T3" fmla="*/ 14 h 38"/>
                  <a:gd name="T4" fmla="*/ 8 w 84"/>
                  <a:gd name="T5" fmla="*/ 4 h 38"/>
                  <a:gd name="T6" fmla="*/ 8 w 84"/>
                  <a:gd name="T7" fmla="*/ 4 h 38"/>
                  <a:gd name="T8" fmla="*/ 0 w 84"/>
                  <a:gd name="T9" fmla="*/ 0 h 38"/>
                  <a:gd name="T10" fmla="*/ 0 w 84"/>
                  <a:gd name="T11" fmla="*/ 0 h 38"/>
                  <a:gd name="T12" fmla="*/ 0 w 84"/>
                  <a:gd name="T13" fmla="*/ 6 h 38"/>
                  <a:gd name="T14" fmla="*/ 2 w 84"/>
                  <a:gd name="T15" fmla="*/ 10 h 38"/>
                  <a:gd name="T16" fmla="*/ 8 w 84"/>
                  <a:gd name="T17" fmla="*/ 16 h 38"/>
                  <a:gd name="T18" fmla="*/ 8 w 84"/>
                  <a:gd name="T19" fmla="*/ 16 h 38"/>
                  <a:gd name="T20" fmla="*/ 22 w 84"/>
                  <a:gd name="T21" fmla="*/ 26 h 38"/>
                  <a:gd name="T22" fmla="*/ 22 w 84"/>
                  <a:gd name="T23" fmla="*/ 26 h 38"/>
                  <a:gd name="T24" fmla="*/ 28 w 84"/>
                  <a:gd name="T25" fmla="*/ 30 h 38"/>
                  <a:gd name="T26" fmla="*/ 34 w 84"/>
                  <a:gd name="T27" fmla="*/ 38 h 38"/>
                  <a:gd name="T28" fmla="*/ 34 w 84"/>
                  <a:gd name="T29" fmla="*/ 38 h 38"/>
                  <a:gd name="T30" fmla="*/ 38 w 84"/>
                  <a:gd name="T31" fmla="*/ 36 h 38"/>
                  <a:gd name="T32" fmla="*/ 38 w 84"/>
                  <a:gd name="T33" fmla="*/ 36 h 38"/>
                  <a:gd name="T34" fmla="*/ 78 w 84"/>
                  <a:gd name="T35" fmla="*/ 28 h 38"/>
                  <a:gd name="T36" fmla="*/ 78 w 84"/>
                  <a:gd name="T37" fmla="*/ 28 h 38"/>
                  <a:gd name="T38" fmla="*/ 78 w 84"/>
                  <a:gd name="T39" fmla="*/ 28 h 38"/>
                  <a:gd name="T40" fmla="*/ 78 w 84"/>
                  <a:gd name="T41" fmla="*/ 28 h 38"/>
                  <a:gd name="T42" fmla="*/ 82 w 84"/>
                  <a:gd name="T43" fmla="*/ 26 h 38"/>
                  <a:gd name="T44" fmla="*/ 84 w 84"/>
                  <a:gd name="T45" fmla="*/ 24 h 38"/>
                  <a:gd name="T46" fmla="*/ 84 w 84"/>
                  <a:gd name="T47" fmla="*/ 20 h 38"/>
                  <a:gd name="T48" fmla="*/ 84 w 84"/>
                  <a:gd name="T49" fmla="*/ 18 h 38"/>
                  <a:gd name="T50" fmla="*/ 78 w 84"/>
                  <a:gd name="T51" fmla="*/ 18 h 38"/>
                  <a:gd name="T52" fmla="*/ 38 w 84"/>
                  <a:gd name="T53" fmla="*/ 26 h 38"/>
                  <a:gd name="T54" fmla="*/ 38 w 84"/>
                  <a:gd name="T55" fmla="*/ 26 h 38"/>
                  <a:gd name="T56" fmla="*/ 38 w 84"/>
                  <a:gd name="T57" fmla="*/ 26 h 38"/>
                  <a:gd name="T58" fmla="*/ 22 w 84"/>
                  <a:gd name="T59" fmla="*/ 14 h 38"/>
                  <a:gd name="T60" fmla="*/ 22 w 84"/>
                  <a:gd name="T61" fmla="*/ 14 h 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4"/>
                  <a:gd name="T94" fmla="*/ 0 h 38"/>
                  <a:gd name="T95" fmla="*/ 84 w 84"/>
                  <a:gd name="T96" fmla="*/ 38 h 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4" h="38">
                    <a:moveTo>
                      <a:pt x="22" y="14"/>
                    </a:moveTo>
                    <a:lnTo>
                      <a:pt x="22" y="14"/>
                    </a:lnTo>
                    <a:lnTo>
                      <a:pt x="8" y="4"/>
                    </a:lnTo>
                    <a:lnTo>
                      <a:pt x="0" y="0"/>
                    </a:lnTo>
                    <a:lnTo>
                      <a:pt x="0" y="6"/>
                    </a:lnTo>
                    <a:lnTo>
                      <a:pt x="2" y="10"/>
                    </a:lnTo>
                    <a:lnTo>
                      <a:pt x="8" y="16"/>
                    </a:lnTo>
                    <a:lnTo>
                      <a:pt x="22" y="26"/>
                    </a:lnTo>
                    <a:lnTo>
                      <a:pt x="28" y="30"/>
                    </a:lnTo>
                    <a:lnTo>
                      <a:pt x="34" y="38"/>
                    </a:lnTo>
                    <a:lnTo>
                      <a:pt x="38" y="36"/>
                    </a:lnTo>
                    <a:lnTo>
                      <a:pt x="78" y="28"/>
                    </a:lnTo>
                    <a:lnTo>
                      <a:pt x="82" y="26"/>
                    </a:lnTo>
                    <a:lnTo>
                      <a:pt x="84" y="24"/>
                    </a:lnTo>
                    <a:lnTo>
                      <a:pt x="84" y="20"/>
                    </a:lnTo>
                    <a:lnTo>
                      <a:pt x="84" y="18"/>
                    </a:lnTo>
                    <a:lnTo>
                      <a:pt x="78" y="18"/>
                    </a:lnTo>
                    <a:lnTo>
                      <a:pt x="38" y="26"/>
                    </a:lnTo>
                    <a:lnTo>
                      <a:pt x="2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5" name="Freeform 15"/>
              <p:cNvSpPr>
                <a:spLocks/>
              </p:cNvSpPr>
              <p:nvPr/>
            </p:nvSpPr>
            <p:spPr bwMode="auto">
              <a:xfrm flipH="1">
                <a:off x="4806" y="1202"/>
                <a:ext cx="62" cy="30"/>
              </a:xfrm>
              <a:custGeom>
                <a:avLst/>
                <a:gdLst>
                  <a:gd name="T0" fmla="*/ 58 w 62"/>
                  <a:gd name="T1" fmla="*/ 18 h 30"/>
                  <a:gd name="T2" fmla="*/ 58 w 62"/>
                  <a:gd name="T3" fmla="*/ 18 h 30"/>
                  <a:gd name="T4" fmla="*/ 50 w 62"/>
                  <a:gd name="T5" fmla="*/ 20 h 30"/>
                  <a:gd name="T6" fmla="*/ 42 w 62"/>
                  <a:gd name="T7" fmla="*/ 18 h 30"/>
                  <a:gd name="T8" fmla="*/ 34 w 62"/>
                  <a:gd name="T9" fmla="*/ 16 h 30"/>
                  <a:gd name="T10" fmla="*/ 26 w 62"/>
                  <a:gd name="T11" fmla="*/ 10 h 30"/>
                  <a:gd name="T12" fmla="*/ 26 w 62"/>
                  <a:gd name="T13" fmla="*/ 10 h 30"/>
                  <a:gd name="T14" fmla="*/ 10 w 62"/>
                  <a:gd name="T15" fmla="*/ 2 h 30"/>
                  <a:gd name="T16" fmla="*/ 10 w 62"/>
                  <a:gd name="T17" fmla="*/ 2 h 30"/>
                  <a:gd name="T18" fmla="*/ 2 w 62"/>
                  <a:gd name="T19" fmla="*/ 0 h 30"/>
                  <a:gd name="T20" fmla="*/ 2 w 62"/>
                  <a:gd name="T21" fmla="*/ 0 h 30"/>
                  <a:gd name="T22" fmla="*/ 0 w 62"/>
                  <a:gd name="T23" fmla="*/ 6 h 30"/>
                  <a:gd name="T24" fmla="*/ 2 w 62"/>
                  <a:gd name="T25" fmla="*/ 10 h 30"/>
                  <a:gd name="T26" fmla="*/ 6 w 62"/>
                  <a:gd name="T27" fmla="*/ 12 h 30"/>
                  <a:gd name="T28" fmla="*/ 10 w 62"/>
                  <a:gd name="T29" fmla="*/ 14 h 30"/>
                  <a:gd name="T30" fmla="*/ 10 w 62"/>
                  <a:gd name="T31" fmla="*/ 14 h 30"/>
                  <a:gd name="T32" fmla="*/ 18 w 62"/>
                  <a:gd name="T33" fmla="*/ 18 h 30"/>
                  <a:gd name="T34" fmla="*/ 22 w 62"/>
                  <a:gd name="T35" fmla="*/ 22 h 30"/>
                  <a:gd name="T36" fmla="*/ 26 w 62"/>
                  <a:gd name="T37" fmla="*/ 24 h 30"/>
                  <a:gd name="T38" fmla="*/ 26 w 62"/>
                  <a:gd name="T39" fmla="*/ 24 h 30"/>
                  <a:gd name="T40" fmla="*/ 26 w 62"/>
                  <a:gd name="T41" fmla="*/ 30 h 30"/>
                  <a:gd name="T42" fmla="*/ 26 w 62"/>
                  <a:gd name="T43" fmla="*/ 30 h 30"/>
                  <a:gd name="T44" fmla="*/ 44 w 62"/>
                  <a:gd name="T45" fmla="*/ 28 h 30"/>
                  <a:gd name="T46" fmla="*/ 60 w 62"/>
                  <a:gd name="T47" fmla="*/ 26 h 30"/>
                  <a:gd name="T48" fmla="*/ 60 w 62"/>
                  <a:gd name="T49" fmla="*/ 26 h 30"/>
                  <a:gd name="T50" fmla="*/ 62 w 62"/>
                  <a:gd name="T51" fmla="*/ 22 h 30"/>
                  <a:gd name="T52" fmla="*/ 62 w 62"/>
                  <a:gd name="T53" fmla="*/ 20 h 30"/>
                  <a:gd name="T54" fmla="*/ 58 w 62"/>
                  <a:gd name="T55" fmla="*/ 18 h 30"/>
                  <a:gd name="T56" fmla="*/ 58 w 62"/>
                  <a:gd name="T57" fmla="*/ 18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2"/>
                  <a:gd name="T88" fmla="*/ 0 h 30"/>
                  <a:gd name="T89" fmla="*/ 62 w 62"/>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2" h="30">
                    <a:moveTo>
                      <a:pt x="58" y="18"/>
                    </a:moveTo>
                    <a:lnTo>
                      <a:pt x="58" y="18"/>
                    </a:lnTo>
                    <a:lnTo>
                      <a:pt x="50" y="20"/>
                    </a:lnTo>
                    <a:lnTo>
                      <a:pt x="42" y="18"/>
                    </a:lnTo>
                    <a:lnTo>
                      <a:pt x="34" y="16"/>
                    </a:lnTo>
                    <a:lnTo>
                      <a:pt x="26" y="10"/>
                    </a:lnTo>
                    <a:lnTo>
                      <a:pt x="10" y="2"/>
                    </a:lnTo>
                    <a:lnTo>
                      <a:pt x="2" y="0"/>
                    </a:lnTo>
                    <a:lnTo>
                      <a:pt x="0" y="6"/>
                    </a:lnTo>
                    <a:lnTo>
                      <a:pt x="2" y="10"/>
                    </a:lnTo>
                    <a:lnTo>
                      <a:pt x="6" y="12"/>
                    </a:lnTo>
                    <a:lnTo>
                      <a:pt x="10" y="14"/>
                    </a:lnTo>
                    <a:lnTo>
                      <a:pt x="18" y="18"/>
                    </a:lnTo>
                    <a:lnTo>
                      <a:pt x="22" y="22"/>
                    </a:lnTo>
                    <a:lnTo>
                      <a:pt x="26" y="24"/>
                    </a:lnTo>
                    <a:lnTo>
                      <a:pt x="26" y="30"/>
                    </a:lnTo>
                    <a:lnTo>
                      <a:pt x="44" y="28"/>
                    </a:lnTo>
                    <a:lnTo>
                      <a:pt x="60" y="26"/>
                    </a:lnTo>
                    <a:lnTo>
                      <a:pt x="62" y="22"/>
                    </a:lnTo>
                    <a:lnTo>
                      <a:pt x="62" y="20"/>
                    </a:lnTo>
                    <a:lnTo>
                      <a:pt x="5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6" name="Freeform 16"/>
              <p:cNvSpPr>
                <a:spLocks/>
              </p:cNvSpPr>
              <p:nvPr/>
            </p:nvSpPr>
            <p:spPr bwMode="auto">
              <a:xfrm flipH="1">
                <a:off x="4864" y="1242"/>
                <a:ext cx="124" cy="66"/>
              </a:xfrm>
              <a:custGeom>
                <a:avLst/>
                <a:gdLst>
                  <a:gd name="T0" fmla="*/ 44 w 124"/>
                  <a:gd name="T1" fmla="*/ 46 h 66"/>
                  <a:gd name="T2" fmla="*/ 58 w 124"/>
                  <a:gd name="T3" fmla="*/ 54 h 66"/>
                  <a:gd name="T4" fmla="*/ 60 w 124"/>
                  <a:gd name="T5" fmla="*/ 58 h 66"/>
                  <a:gd name="T6" fmla="*/ 76 w 124"/>
                  <a:gd name="T7" fmla="*/ 66 h 66"/>
                  <a:gd name="T8" fmla="*/ 84 w 124"/>
                  <a:gd name="T9" fmla="*/ 64 h 66"/>
                  <a:gd name="T10" fmla="*/ 98 w 124"/>
                  <a:gd name="T11" fmla="*/ 60 h 66"/>
                  <a:gd name="T12" fmla="*/ 112 w 124"/>
                  <a:gd name="T13" fmla="*/ 58 h 66"/>
                  <a:gd name="T14" fmla="*/ 116 w 124"/>
                  <a:gd name="T15" fmla="*/ 58 h 66"/>
                  <a:gd name="T16" fmla="*/ 120 w 124"/>
                  <a:gd name="T17" fmla="*/ 54 h 66"/>
                  <a:gd name="T18" fmla="*/ 124 w 124"/>
                  <a:gd name="T19" fmla="*/ 48 h 66"/>
                  <a:gd name="T20" fmla="*/ 116 w 124"/>
                  <a:gd name="T21" fmla="*/ 46 h 66"/>
                  <a:gd name="T22" fmla="*/ 100 w 124"/>
                  <a:gd name="T23" fmla="*/ 50 h 66"/>
                  <a:gd name="T24" fmla="*/ 84 w 124"/>
                  <a:gd name="T25" fmla="*/ 54 h 66"/>
                  <a:gd name="T26" fmla="*/ 76 w 124"/>
                  <a:gd name="T27" fmla="*/ 56 h 66"/>
                  <a:gd name="T28" fmla="*/ 44 w 124"/>
                  <a:gd name="T29" fmla="*/ 32 h 66"/>
                  <a:gd name="T30" fmla="*/ 42 w 124"/>
                  <a:gd name="T31" fmla="*/ 30 h 66"/>
                  <a:gd name="T32" fmla="*/ 44 w 124"/>
                  <a:gd name="T33" fmla="*/ 28 h 66"/>
                  <a:gd name="T34" fmla="*/ 60 w 124"/>
                  <a:gd name="T35" fmla="*/ 24 h 66"/>
                  <a:gd name="T36" fmla="*/ 68 w 124"/>
                  <a:gd name="T37" fmla="*/ 22 h 66"/>
                  <a:gd name="T38" fmla="*/ 70 w 124"/>
                  <a:gd name="T39" fmla="*/ 18 h 66"/>
                  <a:gd name="T40" fmla="*/ 58 w 124"/>
                  <a:gd name="T41" fmla="*/ 14 h 66"/>
                  <a:gd name="T42" fmla="*/ 44 w 124"/>
                  <a:gd name="T43" fmla="*/ 16 h 66"/>
                  <a:gd name="T44" fmla="*/ 32 w 124"/>
                  <a:gd name="T45" fmla="*/ 20 h 66"/>
                  <a:gd name="T46" fmla="*/ 2 w 124"/>
                  <a:gd name="T47" fmla="*/ 0 h 66"/>
                  <a:gd name="T48" fmla="*/ 0 w 124"/>
                  <a:gd name="T49" fmla="*/ 8 h 66"/>
                  <a:gd name="T50" fmla="*/ 14 w 124"/>
                  <a:gd name="T51" fmla="*/ 20 h 66"/>
                  <a:gd name="T52" fmla="*/ 22 w 124"/>
                  <a:gd name="T53" fmla="*/ 26 h 66"/>
                  <a:gd name="T54" fmla="*/ 28 w 124"/>
                  <a:gd name="T55" fmla="*/ 32 h 66"/>
                  <a:gd name="T56" fmla="*/ 32 w 124"/>
                  <a:gd name="T57" fmla="*/ 34 h 66"/>
                  <a:gd name="T58" fmla="*/ 36 w 124"/>
                  <a:gd name="T59" fmla="*/ 30 h 66"/>
                  <a:gd name="T60" fmla="*/ 40 w 124"/>
                  <a:gd name="T61" fmla="*/ 34 h 66"/>
                  <a:gd name="T62" fmla="*/ 40 w 124"/>
                  <a:gd name="T63" fmla="*/ 42 h 66"/>
                  <a:gd name="T64" fmla="*/ 44 w 124"/>
                  <a:gd name="T65" fmla="*/ 46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4"/>
                  <a:gd name="T100" fmla="*/ 0 h 66"/>
                  <a:gd name="T101" fmla="*/ 124 w 124"/>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4" h="66">
                    <a:moveTo>
                      <a:pt x="44" y="46"/>
                    </a:moveTo>
                    <a:lnTo>
                      <a:pt x="44" y="46"/>
                    </a:lnTo>
                    <a:lnTo>
                      <a:pt x="54" y="52"/>
                    </a:lnTo>
                    <a:lnTo>
                      <a:pt x="58" y="54"/>
                    </a:lnTo>
                    <a:lnTo>
                      <a:pt x="60" y="58"/>
                    </a:lnTo>
                    <a:lnTo>
                      <a:pt x="68" y="64"/>
                    </a:lnTo>
                    <a:lnTo>
                      <a:pt x="76" y="66"/>
                    </a:lnTo>
                    <a:lnTo>
                      <a:pt x="84" y="64"/>
                    </a:lnTo>
                    <a:lnTo>
                      <a:pt x="98" y="60"/>
                    </a:lnTo>
                    <a:lnTo>
                      <a:pt x="106" y="58"/>
                    </a:lnTo>
                    <a:lnTo>
                      <a:pt x="112" y="58"/>
                    </a:lnTo>
                    <a:lnTo>
                      <a:pt x="116" y="58"/>
                    </a:lnTo>
                    <a:lnTo>
                      <a:pt x="120" y="54"/>
                    </a:lnTo>
                    <a:lnTo>
                      <a:pt x="124" y="48"/>
                    </a:lnTo>
                    <a:lnTo>
                      <a:pt x="116" y="46"/>
                    </a:lnTo>
                    <a:lnTo>
                      <a:pt x="108" y="48"/>
                    </a:lnTo>
                    <a:lnTo>
                      <a:pt x="100" y="50"/>
                    </a:lnTo>
                    <a:lnTo>
                      <a:pt x="84" y="54"/>
                    </a:lnTo>
                    <a:lnTo>
                      <a:pt x="76" y="56"/>
                    </a:lnTo>
                    <a:lnTo>
                      <a:pt x="74" y="56"/>
                    </a:lnTo>
                    <a:lnTo>
                      <a:pt x="44" y="32"/>
                    </a:lnTo>
                    <a:lnTo>
                      <a:pt x="42" y="30"/>
                    </a:lnTo>
                    <a:lnTo>
                      <a:pt x="44" y="28"/>
                    </a:lnTo>
                    <a:lnTo>
                      <a:pt x="52" y="26"/>
                    </a:lnTo>
                    <a:lnTo>
                      <a:pt x="60" y="24"/>
                    </a:lnTo>
                    <a:lnTo>
                      <a:pt x="66" y="24"/>
                    </a:lnTo>
                    <a:lnTo>
                      <a:pt x="68" y="22"/>
                    </a:lnTo>
                    <a:lnTo>
                      <a:pt x="70" y="18"/>
                    </a:lnTo>
                    <a:lnTo>
                      <a:pt x="66" y="14"/>
                    </a:lnTo>
                    <a:lnTo>
                      <a:pt x="58" y="14"/>
                    </a:lnTo>
                    <a:lnTo>
                      <a:pt x="44" y="16"/>
                    </a:lnTo>
                    <a:lnTo>
                      <a:pt x="38" y="18"/>
                    </a:lnTo>
                    <a:lnTo>
                      <a:pt x="32" y="20"/>
                    </a:lnTo>
                    <a:lnTo>
                      <a:pt x="14" y="8"/>
                    </a:lnTo>
                    <a:lnTo>
                      <a:pt x="2" y="0"/>
                    </a:lnTo>
                    <a:lnTo>
                      <a:pt x="0" y="8"/>
                    </a:lnTo>
                    <a:lnTo>
                      <a:pt x="6" y="14"/>
                    </a:lnTo>
                    <a:lnTo>
                      <a:pt x="14" y="20"/>
                    </a:lnTo>
                    <a:lnTo>
                      <a:pt x="22" y="26"/>
                    </a:lnTo>
                    <a:lnTo>
                      <a:pt x="28" y="32"/>
                    </a:lnTo>
                    <a:lnTo>
                      <a:pt x="30" y="34"/>
                    </a:lnTo>
                    <a:lnTo>
                      <a:pt x="32" y="34"/>
                    </a:lnTo>
                    <a:lnTo>
                      <a:pt x="34" y="32"/>
                    </a:lnTo>
                    <a:lnTo>
                      <a:pt x="36" y="30"/>
                    </a:lnTo>
                    <a:lnTo>
                      <a:pt x="40" y="34"/>
                    </a:lnTo>
                    <a:lnTo>
                      <a:pt x="38" y="38"/>
                    </a:lnTo>
                    <a:lnTo>
                      <a:pt x="40" y="42"/>
                    </a:lnTo>
                    <a:lnTo>
                      <a:pt x="44"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7" name="Freeform 17"/>
              <p:cNvSpPr>
                <a:spLocks/>
              </p:cNvSpPr>
              <p:nvPr/>
            </p:nvSpPr>
            <p:spPr bwMode="auto">
              <a:xfrm flipH="1">
                <a:off x="4824" y="1190"/>
                <a:ext cx="0" cy="2"/>
              </a:xfrm>
              <a:custGeom>
                <a:avLst/>
                <a:gdLst>
                  <a:gd name="T0" fmla="*/ 2 h 2"/>
                  <a:gd name="T1" fmla="*/ 2 h 2"/>
                  <a:gd name="T2" fmla="*/ 0 h 2"/>
                  <a:gd name="T3" fmla="*/ 2 h 2"/>
                  <a:gd name="T4" fmla="*/ 2 h 2"/>
                  <a:gd name="T5" fmla="*/ 2 h 2"/>
                  <a:gd name="T6" fmla="*/ 2 h 2"/>
                  <a:gd name="T7" fmla="*/ 0 60000 65536"/>
                  <a:gd name="T8" fmla="*/ 0 60000 65536"/>
                  <a:gd name="T9" fmla="*/ 0 60000 65536"/>
                  <a:gd name="T10" fmla="*/ 0 60000 65536"/>
                  <a:gd name="T11" fmla="*/ 0 60000 65536"/>
                  <a:gd name="T12" fmla="*/ 0 60000 65536"/>
                  <a:gd name="T13" fmla="*/ 0 60000 65536"/>
                  <a:gd name="T14" fmla="*/ 0 h 2"/>
                  <a:gd name="T15" fmla="*/ 2 h 2"/>
                </a:gdLst>
                <a:ahLst/>
                <a:cxnLst>
                  <a:cxn ang="T7">
                    <a:pos x="0" y="T0"/>
                  </a:cxn>
                  <a:cxn ang="T8">
                    <a:pos x="0" y="T1"/>
                  </a:cxn>
                  <a:cxn ang="T9">
                    <a:pos x="0" y="T2"/>
                  </a:cxn>
                  <a:cxn ang="T10">
                    <a:pos x="0" y="T3"/>
                  </a:cxn>
                  <a:cxn ang="T11">
                    <a:pos x="0" y="T4"/>
                  </a:cxn>
                  <a:cxn ang="T12">
                    <a:pos x="0" y="T5"/>
                  </a:cxn>
                  <a:cxn ang="T13">
                    <a:pos x="0" y="T6"/>
                  </a:cxn>
                </a:cxnLst>
                <a:rect l="0" t="T14" r="0" b="T15"/>
                <a:pathLst>
                  <a:path h="2">
                    <a:moveTo>
                      <a:pt x="0" y="2"/>
                    </a:moveTo>
                    <a:lnTo>
                      <a:pt x="0" y="2"/>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8" name="Freeform 18"/>
              <p:cNvSpPr>
                <a:spLocks/>
              </p:cNvSpPr>
              <p:nvPr/>
            </p:nvSpPr>
            <p:spPr bwMode="auto">
              <a:xfrm flipH="1">
                <a:off x="4934" y="1316"/>
                <a:ext cx="82" cy="30"/>
              </a:xfrm>
              <a:custGeom>
                <a:avLst/>
                <a:gdLst>
                  <a:gd name="T0" fmla="*/ 2 w 82"/>
                  <a:gd name="T1" fmla="*/ 14 h 30"/>
                  <a:gd name="T2" fmla="*/ 2 w 82"/>
                  <a:gd name="T3" fmla="*/ 14 h 30"/>
                  <a:gd name="T4" fmla="*/ 12 w 82"/>
                  <a:gd name="T5" fmla="*/ 20 h 30"/>
                  <a:gd name="T6" fmla="*/ 18 w 82"/>
                  <a:gd name="T7" fmla="*/ 24 h 30"/>
                  <a:gd name="T8" fmla="*/ 20 w 82"/>
                  <a:gd name="T9" fmla="*/ 26 h 30"/>
                  <a:gd name="T10" fmla="*/ 22 w 82"/>
                  <a:gd name="T11" fmla="*/ 28 h 30"/>
                  <a:gd name="T12" fmla="*/ 22 w 82"/>
                  <a:gd name="T13" fmla="*/ 28 h 30"/>
                  <a:gd name="T14" fmla="*/ 30 w 82"/>
                  <a:gd name="T15" fmla="*/ 30 h 30"/>
                  <a:gd name="T16" fmla="*/ 42 w 82"/>
                  <a:gd name="T17" fmla="*/ 28 h 30"/>
                  <a:gd name="T18" fmla="*/ 42 w 82"/>
                  <a:gd name="T19" fmla="*/ 28 h 30"/>
                  <a:gd name="T20" fmla="*/ 44 w 82"/>
                  <a:gd name="T21" fmla="*/ 28 h 30"/>
                  <a:gd name="T22" fmla="*/ 44 w 82"/>
                  <a:gd name="T23" fmla="*/ 28 h 30"/>
                  <a:gd name="T24" fmla="*/ 50 w 82"/>
                  <a:gd name="T25" fmla="*/ 24 h 30"/>
                  <a:gd name="T26" fmla="*/ 58 w 82"/>
                  <a:gd name="T27" fmla="*/ 22 h 30"/>
                  <a:gd name="T28" fmla="*/ 72 w 82"/>
                  <a:gd name="T29" fmla="*/ 18 h 30"/>
                  <a:gd name="T30" fmla="*/ 72 w 82"/>
                  <a:gd name="T31" fmla="*/ 18 h 30"/>
                  <a:gd name="T32" fmla="*/ 78 w 82"/>
                  <a:gd name="T33" fmla="*/ 14 h 30"/>
                  <a:gd name="T34" fmla="*/ 80 w 82"/>
                  <a:gd name="T35" fmla="*/ 10 h 30"/>
                  <a:gd name="T36" fmla="*/ 82 w 82"/>
                  <a:gd name="T37" fmla="*/ 4 h 30"/>
                  <a:gd name="T38" fmla="*/ 82 w 82"/>
                  <a:gd name="T39" fmla="*/ 4 h 30"/>
                  <a:gd name="T40" fmla="*/ 72 w 82"/>
                  <a:gd name="T41" fmla="*/ 8 h 30"/>
                  <a:gd name="T42" fmla="*/ 72 w 82"/>
                  <a:gd name="T43" fmla="*/ 8 h 30"/>
                  <a:gd name="T44" fmla="*/ 56 w 82"/>
                  <a:gd name="T45" fmla="*/ 12 h 30"/>
                  <a:gd name="T46" fmla="*/ 42 w 82"/>
                  <a:gd name="T47" fmla="*/ 16 h 30"/>
                  <a:gd name="T48" fmla="*/ 42 w 82"/>
                  <a:gd name="T49" fmla="*/ 16 h 30"/>
                  <a:gd name="T50" fmla="*/ 32 w 82"/>
                  <a:gd name="T51" fmla="*/ 22 h 30"/>
                  <a:gd name="T52" fmla="*/ 32 w 82"/>
                  <a:gd name="T53" fmla="*/ 22 h 30"/>
                  <a:gd name="T54" fmla="*/ 28 w 82"/>
                  <a:gd name="T55" fmla="*/ 22 h 30"/>
                  <a:gd name="T56" fmla="*/ 24 w 82"/>
                  <a:gd name="T57" fmla="*/ 20 h 30"/>
                  <a:gd name="T58" fmla="*/ 18 w 82"/>
                  <a:gd name="T59" fmla="*/ 14 h 30"/>
                  <a:gd name="T60" fmla="*/ 12 w 82"/>
                  <a:gd name="T61" fmla="*/ 6 h 30"/>
                  <a:gd name="T62" fmla="*/ 4 w 82"/>
                  <a:gd name="T63" fmla="*/ 0 h 30"/>
                  <a:gd name="T64" fmla="*/ 0 w 82"/>
                  <a:gd name="T65" fmla="*/ 4 h 30"/>
                  <a:gd name="T66" fmla="*/ 0 w 82"/>
                  <a:gd name="T67" fmla="*/ 4 h 30"/>
                  <a:gd name="T68" fmla="*/ 0 w 82"/>
                  <a:gd name="T69" fmla="*/ 10 h 30"/>
                  <a:gd name="T70" fmla="*/ 2 w 82"/>
                  <a:gd name="T71" fmla="*/ 12 h 30"/>
                  <a:gd name="T72" fmla="*/ 2 w 82"/>
                  <a:gd name="T73" fmla="*/ 14 h 30"/>
                  <a:gd name="T74" fmla="*/ 2 w 82"/>
                  <a:gd name="T75" fmla="*/ 14 h 3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30"/>
                  <a:gd name="T116" fmla="*/ 82 w 82"/>
                  <a:gd name="T117" fmla="*/ 30 h 3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30">
                    <a:moveTo>
                      <a:pt x="2" y="14"/>
                    </a:moveTo>
                    <a:lnTo>
                      <a:pt x="2" y="14"/>
                    </a:lnTo>
                    <a:lnTo>
                      <a:pt x="12" y="20"/>
                    </a:lnTo>
                    <a:lnTo>
                      <a:pt x="18" y="24"/>
                    </a:lnTo>
                    <a:lnTo>
                      <a:pt x="20" y="26"/>
                    </a:lnTo>
                    <a:lnTo>
                      <a:pt x="22" y="28"/>
                    </a:lnTo>
                    <a:lnTo>
                      <a:pt x="30" y="30"/>
                    </a:lnTo>
                    <a:lnTo>
                      <a:pt x="42" y="28"/>
                    </a:lnTo>
                    <a:lnTo>
                      <a:pt x="44" y="28"/>
                    </a:lnTo>
                    <a:lnTo>
                      <a:pt x="50" y="24"/>
                    </a:lnTo>
                    <a:lnTo>
                      <a:pt x="58" y="22"/>
                    </a:lnTo>
                    <a:lnTo>
                      <a:pt x="72" y="18"/>
                    </a:lnTo>
                    <a:lnTo>
                      <a:pt x="78" y="14"/>
                    </a:lnTo>
                    <a:lnTo>
                      <a:pt x="80" y="10"/>
                    </a:lnTo>
                    <a:lnTo>
                      <a:pt x="82" y="4"/>
                    </a:lnTo>
                    <a:lnTo>
                      <a:pt x="72" y="8"/>
                    </a:lnTo>
                    <a:lnTo>
                      <a:pt x="56" y="12"/>
                    </a:lnTo>
                    <a:lnTo>
                      <a:pt x="42" y="16"/>
                    </a:lnTo>
                    <a:lnTo>
                      <a:pt x="32" y="22"/>
                    </a:lnTo>
                    <a:lnTo>
                      <a:pt x="28" y="22"/>
                    </a:lnTo>
                    <a:lnTo>
                      <a:pt x="24" y="20"/>
                    </a:lnTo>
                    <a:lnTo>
                      <a:pt x="18" y="14"/>
                    </a:lnTo>
                    <a:lnTo>
                      <a:pt x="12" y="6"/>
                    </a:lnTo>
                    <a:lnTo>
                      <a:pt x="4" y="0"/>
                    </a:lnTo>
                    <a:lnTo>
                      <a:pt x="0" y="4"/>
                    </a:lnTo>
                    <a:lnTo>
                      <a:pt x="0" y="10"/>
                    </a:lnTo>
                    <a:lnTo>
                      <a:pt x="2" y="12"/>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499" name="Freeform 19"/>
              <p:cNvSpPr>
                <a:spLocks/>
              </p:cNvSpPr>
              <p:nvPr/>
            </p:nvSpPr>
            <p:spPr bwMode="auto">
              <a:xfrm flipH="1">
                <a:off x="4752" y="1192"/>
                <a:ext cx="72" cy="30"/>
              </a:xfrm>
              <a:custGeom>
                <a:avLst/>
                <a:gdLst>
                  <a:gd name="T0" fmla="*/ 22 w 72"/>
                  <a:gd name="T1" fmla="*/ 20 h 30"/>
                  <a:gd name="T2" fmla="*/ 22 w 72"/>
                  <a:gd name="T3" fmla="*/ 20 h 30"/>
                  <a:gd name="T4" fmla="*/ 28 w 72"/>
                  <a:gd name="T5" fmla="*/ 24 h 30"/>
                  <a:gd name="T6" fmla="*/ 34 w 72"/>
                  <a:gd name="T7" fmla="*/ 28 h 30"/>
                  <a:gd name="T8" fmla="*/ 34 w 72"/>
                  <a:gd name="T9" fmla="*/ 28 h 30"/>
                  <a:gd name="T10" fmla="*/ 50 w 72"/>
                  <a:gd name="T11" fmla="*/ 30 h 30"/>
                  <a:gd name="T12" fmla="*/ 58 w 72"/>
                  <a:gd name="T13" fmla="*/ 30 h 30"/>
                  <a:gd name="T14" fmla="*/ 66 w 72"/>
                  <a:gd name="T15" fmla="*/ 28 h 30"/>
                  <a:gd name="T16" fmla="*/ 66 w 72"/>
                  <a:gd name="T17" fmla="*/ 28 h 30"/>
                  <a:gd name="T18" fmla="*/ 72 w 72"/>
                  <a:gd name="T19" fmla="*/ 24 h 30"/>
                  <a:gd name="T20" fmla="*/ 68 w 72"/>
                  <a:gd name="T21" fmla="*/ 16 h 30"/>
                  <a:gd name="T22" fmla="*/ 68 w 72"/>
                  <a:gd name="T23" fmla="*/ 16 h 30"/>
                  <a:gd name="T24" fmla="*/ 66 w 72"/>
                  <a:gd name="T25" fmla="*/ 16 h 30"/>
                  <a:gd name="T26" fmla="*/ 66 w 72"/>
                  <a:gd name="T27" fmla="*/ 16 h 30"/>
                  <a:gd name="T28" fmla="*/ 54 w 72"/>
                  <a:gd name="T29" fmla="*/ 18 h 30"/>
                  <a:gd name="T30" fmla="*/ 42 w 72"/>
                  <a:gd name="T31" fmla="*/ 16 h 30"/>
                  <a:gd name="T32" fmla="*/ 32 w 72"/>
                  <a:gd name="T33" fmla="*/ 12 h 30"/>
                  <a:gd name="T34" fmla="*/ 22 w 72"/>
                  <a:gd name="T35" fmla="*/ 8 h 30"/>
                  <a:gd name="T36" fmla="*/ 22 w 72"/>
                  <a:gd name="T37" fmla="*/ 8 h 30"/>
                  <a:gd name="T38" fmla="*/ 0 w 72"/>
                  <a:gd name="T39" fmla="*/ 0 h 30"/>
                  <a:gd name="T40" fmla="*/ 0 w 72"/>
                  <a:gd name="T41" fmla="*/ 0 h 30"/>
                  <a:gd name="T42" fmla="*/ 2 w 72"/>
                  <a:gd name="T43" fmla="*/ 6 h 30"/>
                  <a:gd name="T44" fmla="*/ 8 w 72"/>
                  <a:gd name="T45" fmla="*/ 12 h 30"/>
                  <a:gd name="T46" fmla="*/ 22 w 72"/>
                  <a:gd name="T47" fmla="*/ 20 h 30"/>
                  <a:gd name="T48" fmla="*/ 22 w 72"/>
                  <a:gd name="T49" fmla="*/ 20 h 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2"/>
                  <a:gd name="T76" fmla="*/ 0 h 30"/>
                  <a:gd name="T77" fmla="*/ 72 w 72"/>
                  <a:gd name="T78" fmla="*/ 30 h 3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2" h="30">
                    <a:moveTo>
                      <a:pt x="22" y="20"/>
                    </a:moveTo>
                    <a:lnTo>
                      <a:pt x="22" y="20"/>
                    </a:lnTo>
                    <a:lnTo>
                      <a:pt x="28" y="24"/>
                    </a:lnTo>
                    <a:lnTo>
                      <a:pt x="34" y="28"/>
                    </a:lnTo>
                    <a:lnTo>
                      <a:pt x="50" y="30"/>
                    </a:lnTo>
                    <a:lnTo>
                      <a:pt x="58" y="30"/>
                    </a:lnTo>
                    <a:lnTo>
                      <a:pt x="66" y="28"/>
                    </a:lnTo>
                    <a:lnTo>
                      <a:pt x="72" y="24"/>
                    </a:lnTo>
                    <a:lnTo>
                      <a:pt x="68" y="16"/>
                    </a:lnTo>
                    <a:lnTo>
                      <a:pt x="66" y="16"/>
                    </a:lnTo>
                    <a:lnTo>
                      <a:pt x="54" y="18"/>
                    </a:lnTo>
                    <a:lnTo>
                      <a:pt x="42" y="16"/>
                    </a:lnTo>
                    <a:lnTo>
                      <a:pt x="32" y="12"/>
                    </a:lnTo>
                    <a:lnTo>
                      <a:pt x="22" y="8"/>
                    </a:lnTo>
                    <a:lnTo>
                      <a:pt x="0" y="0"/>
                    </a:lnTo>
                    <a:lnTo>
                      <a:pt x="2" y="6"/>
                    </a:lnTo>
                    <a:lnTo>
                      <a:pt x="8" y="12"/>
                    </a:lnTo>
                    <a:lnTo>
                      <a:pt x="2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0" name="Freeform 20"/>
              <p:cNvSpPr>
                <a:spLocks/>
              </p:cNvSpPr>
              <p:nvPr/>
            </p:nvSpPr>
            <p:spPr bwMode="auto">
              <a:xfrm flipH="1">
                <a:off x="4382" y="1144"/>
                <a:ext cx="306" cy="136"/>
              </a:xfrm>
              <a:custGeom>
                <a:avLst/>
                <a:gdLst>
                  <a:gd name="T0" fmla="*/ 24 w 306"/>
                  <a:gd name="T1" fmla="*/ 10 h 136"/>
                  <a:gd name="T2" fmla="*/ 24 w 306"/>
                  <a:gd name="T3" fmla="*/ 10 h 136"/>
                  <a:gd name="T4" fmla="*/ 0 w 306"/>
                  <a:gd name="T5" fmla="*/ 0 h 136"/>
                  <a:gd name="T6" fmla="*/ 0 w 306"/>
                  <a:gd name="T7" fmla="*/ 4 h 136"/>
                  <a:gd name="T8" fmla="*/ 0 w 306"/>
                  <a:gd name="T9" fmla="*/ 4 h 136"/>
                  <a:gd name="T10" fmla="*/ 24 w 306"/>
                  <a:gd name="T11" fmla="*/ 10 h 136"/>
                  <a:gd name="T12" fmla="*/ 24 w 306"/>
                  <a:gd name="T13" fmla="*/ 10 h 136"/>
                  <a:gd name="T14" fmla="*/ 44 w 306"/>
                  <a:gd name="T15" fmla="*/ 18 h 136"/>
                  <a:gd name="T16" fmla="*/ 44 w 306"/>
                  <a:gd name="T17" fmla="*/ 18 h 136"/>
                  <a:gd name="T18" fmla="*/ 72 w 306"/>
                  <a:gd name="T19" fmla="*/ 30 h 136"/>
                  <a:gd name="T20" fmla="*/ 72 w 306"/>
                  <a:gd name="T21" fmla="*/ 30 h 136"/>
                  <a:gd name="T22" fmla="*/ 84 w 306"/>
                  <a:gd name="T23" fmla="*/ 36 h 136"/>
                  <a:gd name="T24" fmla="*/ 84 w 306"/>
                  <a:gd name="T25" fmla="*/ 36 h 136"/>
                  <a:gd name="T26" fmla="*/ 100 w 306"/>
                  <a:gd name="T27" fmla="*/ 44 h 136"/>
                  <a:gd name="T28" fmla="*/ 100 w 306"/>
                  <a:gd name="T29" fmla="*/ 44 h 136"/>
                  <a:gd name="T30" fmla="*/ 142 w 306"/>
                  <a:gd name="T31" fmla="*/ 64 h 136"/>
                  <a:gd name="T32" fmla="*/ 142 w 306"/>
                  <a:gd name="T33" fmla="*/ 64 h 136"/>
                  <a:gd name="T34" fmla="*/ 200 w 306"/>
                  <a:gd name="T35" fmla="*/ 92 h 136"/>
                  <a:gd name="T36" fmla="*/ 200 w 306"/>
                  <a:gd name="T37" fmla="*/ 92 h 136"/>
                  <a:gd name="T38" fmla="*/ 266 w 306"/>
                  <a:gd name="T39" fmla="*/ 122 h 136"/>
                  <a:gd name="T40" fmla="*/ 290 w 306"/>
                  <a:gd name="T41" fmla="*/ 132 h 136"/>
                  <a:gd name="T42" fmla="*/ 306 w 306"/>
                  <a:gd name="T43" fmla="*/ 136 h 136"/>
                  <a:gd name="T44" fmla="*/ 306 w 306"/>
                  <a:gd name="T45" fmla="*/ 136 h 136"/>
                  <a:gd name="T46" fmla="*/ 248 w 306"/>
                  <a:gd name="T47" fmla="*/ 102 h 136"/>
                  <a:gd name="T48" fmla="*/ 200 w 306"/>
                  <a:gd name="T49" fmla="*/ 76 h 136"/>
                  <a:gd name="T50" fmla="*/ 200 w 306"/>
                  <a:gd name="T51" fmla="*/ 76 h 136"/>
                  <a:gd name="T52" fmla="*/ 170 w 306"/>
                  <a:gd name="T53" fmla="*/ 62 h 136"/>
                  <a:gd name="T54" fmla="*/ 142 w 306"/>
                  <a:gd name="T55" fmla="*/ 50 h 136"/>
                  <a:gd name="T56" fmla="*/ 142 w 306"/>
                  <a:gd name="T57" fmla="*/ 50 h 136"/>
                  <a:gd name="T58" fmla="*/ 100 w 306"/>
                  <a:gd name="T59" fmla="*/ 34 h 136"/>
                  <a:gd name="T60" fmla="*/ 100 w 306"/>
                  <a:gd name="T61" fmla="*/ 34 h 136"/>
                  <a:gd name="T62" fmla="*/ 84 w 306"/>
                  <a:gd name="T63" fmla="*/ 30 h 136"/>
                  <a:gd name="T64" fmla="*/ 84 w 306"/>
                  <a:gd name="T65" fmla="*/ 30 h 136"/>
                  <a:gd name="T66" fmla="*/ 72 w 306"/>
                  <a:gd name="T67" fmla="*/ 26 h 136"/>
                  <a:gd name="T68" fmla="*/ 72 w 306"/>
                  <a:gd name="T69" fmla="*/ 26 h 136"/>
                  <a:gd name="T70" fmla="*/ 44 w 306"/>
                  <a:gd name="T71" fmla="*/ 16 h 136"/>
                  <a:gd name="T72" fmla="*/ 44 w 306"/>
                  <a:gd name="T73" fmla="*/ 16 h 136"/>
                  <a:gd name="T74" fmla="*/ 24 w 306"/>
                  <a:gd name="T75" fmla="*/ 10 h 136"/>
                  <a:gd name="T76" fmla="*/ 24 w 306"/>
                  <a:gd name="T77" fmla="*/ 10 h 1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06"/>
                  <a:gd name="T118" fmla="*/ 0 h 136"/>
                  <a:gd name="T119" fmla="*/ 306 w 306"/>
                  <a:gd name="T120" fmla="*/ 136 h 1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06" h="136">
                    <a:moveTo>
                      <a:pt x="24" y="10"/>
                    </a:moveTo>
                    <a:lnTo>
                      <a:pt x="24" y="10"/>
                    </a:lnTo>
                    <a:lnTo>
                      <a:pt x="0" y="0"/>
                    </a:lnTo>
                    <a:lnTo>
                      <a:pt x="0" y="4"/>
                    </a:lnTo>
                    <a:lnTo>
                      <a:pt x="24" y="10"/>
                    </a:lnTo>
                    <a:lnTo>
                      <a:pt x="44" y="18"/>
                    </a:lnTo>
                    <a:lnTo>
                      <a:pt x="72" y="30"/>
                    </a:lnTo>
                    <a:lnTo>
                      <a:pt x="84" y="36"/>
                    </a:lnTo>
                    <a:lnTo>
                      <a:pt x="100" y="44"/>
                    </a:lnTo>
                    <a:lnTo>
                      <a:pt x="142" y="64"/>
                    </a:lnTo>
                    <a:lnTo>
                      <a:pt x="200" y="92"/>
                    </a:lnTo>
                    <a:lnTo>
                      <a:pt x="266" y="122"/>
                    </a:lnTo>
                    <a:lnTo>
                      <a:pt x="290" y="132"/>
                    </a:lnTo>
                    <a:lnTo>
                      <a:pt x="306" y="136"/>
                    </a:lnTo>
                    <a:lnTo>
                      <a:pt x="248" y="102"/>
                    </a:lnTo>
                    <a:lnTo>
                      <a:pt x="200" y="76"/>
                    </a:lnTo>
                    <a:lnTo>
                      <a:pt x="170" y="62"/>
                    </a:lnTo>
                    <a:lnTo>
                      <a:pt x="142" y="50"/>
                    </a:lnTo>
                    <a:lnTo>
                      <a:pt x="100" y="34"/>
                    </a:lnTo>
                    <a:lnTo>
                      <a:pt x="84" y="30"/>
                    </a:lnTo>
                    <a:lnTo>
                      <a:pt x="72" y="26"/>
                    </a:lnTo>
                    <a:lnTo>
                      <a:pt x="44" y="16"/>
                    </a:lnTo>
                    <a:lnTo>
                      <a:pt x="2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1" name="Freeform 21"/>
              <p:cNvSpPr>
                <a:spLocks/>
              </p:cNvSpPr>
              <p:nvPr/>
            </p:nvSpPr>
            <p:spPr bwMode="auto">
              <a:xfrm flipH="1">
                <a:off x="4704" y="774"/>
                <a:ext cx="542" cy="278"/>
              </a:xfrm>
              <a:custGeom>
                <a:avLst/>
                <a:gdLst>
                  <a:gd name="T0" fmla="*/ 536 w 542"/>
                  <a:gd name="T1" fmla="*/ 202 h 278"/>
                  <a:gd name="T2" fmla="*/ 542 w 542"/>
                  <a:gd name="T3" fmla="*/ 58 h 278"/>
                  <a:gd name="T4" fmla="*/ 538 w 542"/>
                  <a:gd name="T5" fmla="*/ 52 h 278"/>
                  <a:gd name="T6" fmla="*/ 532 w 542"/>
                  <a:gd name="T7" fmla="*/ 52 h 278"/>
                  <a:gd name="T8" fmla="*/ 496 w 542"/>
                  <a:gd name="T9" fmla="*/ 42 h 278"/>
                  <a:gd name="T10" fmla="*/ 488 w 542"/>
                  <a:gd name="T11" fmla="*/ 40 h 278"/>
                  <a:gd name="T12" fmla="*/ 404 w 542"/>
                  <a:gd name="T13" fmla="*/ 18 h 278"/>
                  <a:gd name="T14" fmla="*/ 388 w 542"/>
                  <a:gd name="T15" fmla="*/ 16 h 278"/>
                  <a:gd name="T16" fmla="*/ 342 w 542"/>
                  <a:gd name="T17" fmla="*/ 8 h 278"/>
                  <a:gd name="T18" fmla="*/ 334 w 542"/>
                  <a:gd name="T19" fmla="*/ 8 h 278"/>
                  <a:gd name="T20" fmla="*/ 282 w 542"/>
                  <a:gd name="T21" fmla="*/ 2 h 278"/>
                  <a:gd name="T22" fmla="*/ 272 w 542"/>
                  <a:gd name="T23" fmla="*/ 2 h 278"/>
                  <a:gd name="T24" fmla="*/ 196 w 542"/>
                  <a:gd name="T25" fmla="*/ 0 h 278"/>
                  <a:gd name="T26" fmla="*/ 160 w 542"/>
                  <a:gd name="T27" fmla="*/ 0 h 278"/>
                  <a:gd name="T28" fmla="*/ 62 w 542"/>
                  <a:gd name="T29" fmla="*/ 10 h 278"/>
                  <a:gd name="T30" fmla="*/ 26 w 542"/>
                  <a:gd name="T31" fmla="*/ 124 h 278"/>
                  <a:gd name="T32" fmla="*/ 50 w 542"/>
                  <a:gd name="T33" fmla="*/ 254 h 278"/>
                  <a:gd name="T34" fmla="*/ 86 w 542"/>
                  <a:gd name="T35" fmla="*/ 254 h 278"/>
                  <a:gd name="T36" fmla="*/ 160 w 542"/>
                  <a:gd name="T37" fmla="*/ 266 h 278"/>
                  <a:gd name="T38" fmla="*/ 196 w 542"/>
                  <a:gd name="T39" fmla="*/ 272 h 278"/>
                  <a:gd name="T40" fmla="*/ 224 w 542"/>
                  <a:gd name="T41" fmla="*/ 276 h 278"/>
                  <a:gd name="T42" fmla="*/ 272 w 542"/>
                  <a:gd name="T43" fmla="*/ 278 h 278"/>
                  <a:gd name="T44" fmla="*/ 334 w 542"/>
                  <a:gd name="T45" fmla="*/ 278 h 278"/>
                  <a:gd name="T46" fmla="*/ 342 w 542"/>
                  <a:gd name="T47" fmla="*/ 278 h 278"/>
                  <a:gd name="T48" fmla="*/ 388 w 542"/>
                  <a:gd name="T49" fmla="*/ 278 h 278"/>
                  <a:gd name="T50" fmla="*/ 404 w 542"/>
                  <a:gd name="T51" fmla="*/ 276 h 278"/>
                  <a:gd name="T52" fmla="*/ 488 w 542"/>
                  <a:gd name="T53" fmla="*/ 268 h 278"/>
                  <a:gd name="T54" fmla="*/ 496 w 542"/>
                  <a:gd name="T55" fmla="*/ 266 h 278"/>
                  <a:gd name="T56" fmla="*/ 512 w 542"/>
                  <a:gd name="T57" fmla="*/ 254 h 278"/>
                  <a:gd name="T58" fmla="*/ 496 w 542"/>
                  <a:gd name="T59" fmla="*/ 258 h 278"/>
                  <a:gd name="T60" fmla="*/ 444 w 542"/>
                  <a:gd name="T61" fmla="*/ 264 h 278"/>
                  <a:gd name="T62" fmla="*/ 404 w 542"/>
                  <a:gd name="T63" fmla="*/ 268 h 278"/>
                  <a:gd name="T64" fmla="*/ 374 w 542"/>
                  <a:gd name="T65" fmla="*/ 270 h 278"/>
                  <a:gd name="T66" fmla="*/ 342 w 542"/>
                  <a:gd name="T67" fmla="*/ 272 h 278"/>
                  <a:gd name="T68" fmla="*/ 302 w 542"/>
                  <a:gd name="T69" fmla="*/ 272 h 278"/>
                  <a:gd name="T70" fmla="*/ 272 w 542"/>
                  <a:gd name="T71" fmla="*/ 270 h 278"/>
                  <a:gd name="T72" fmla="*/ 196 w 542"/>
                  <a:gd name="T73" fmla="*/ 264 h 278"/>
                  <a:gd name="T74" fmla="*/ 160 w 542"/>
                  <a:gd name="T75" fmla="*/ 260 h 278"/>
                  <a:gd name="T76" fmla="*/ 106 w 542"/>
                  <a:gd name="T77" fmla="*/ 252 h 278"/>
                  <a:gd name="T78" fmla="*/ 70 w 542"/>
                  <a:gd name="T79" fmla="*/ 248 h 278"/>
                  <a:gd name="T80" fmla="*/ 54 w 542"/>
                  <a:gd name="T81" fmla="*/ 220 h 278"/>
                  <a:gd name="T82" fmla="*/ 44 w 542"/>
                  <a:gd name="T83" fmla="*/ 144 h 278"/>
                  <a:gd name="T84" fmla="*/ 16 w 542"/>
                  <a:gd name="T85" fmla="*/ 24 h 278"/>
                  <a:gd name="T86" fmla="*/ 122 w 542"/>
                  <a:gd name="T87" fmla="*/ 22 h 278"/>
                  <a:gd name="T88" fmla="*/ 160 w 542"/>
                  <a:gd name="T89" fmla="*/ 20 h 278"/>
                  <a:gd name="T90" fmla="*/ 224 w 542"/>
                  <a:gd name="T91" fmla="*/ 22 h 278"/>
                  <a:gd name="T92" fmla="*/ 272 w 542"/>
                  <a:gd name="T93" fmla="*/ 24 h 278"/>
                  <a:gd name="T94" fmla="*/ 334 w 542"/>
                  <a:gd name="T95" fmla="*/ 28 h 278"/>
                  <a:gd name="T96" fmla="*/ 342 w 542"/>
                  <a:gd name="T97" fmla="*/ 28 h 278"/>
                  <a:gd name="T98" fmla="*/ 388 w 542"/>
                  <a:gd name="T99" fmla="*/ 32 h 278"/>
                  <a:gd name="T100" fmla="*/ 404 w 542"/>
                  <a:gd name="T101" fmla="*/ 32 h 278"/>
                  <a:gd name="T102" fmla="*/ 444 w 542"/>
                  <a:gd name="T103" fmla="*/ 38 h 278"/>
                  <a:gd name="T104" fmla="*/ 496 w 542"/>
                  <a:gd name="T105" fmla="*/ 50 h 278"/>
                  <a:gd name="T106" fmla="*/ 530 w 542"/>
                  <a:gd name="T107" fmla="*/ 54 h 278"/>
                  <a:gd name="T108" fmla="*/ 534 w 542"/>
                  <a:gd name="T109" fmla="*/ 94 h 278"/>
                  <a:gd name="T110" fmla="*/ 530 w 542"/>
                  <a:gd name="T111" fmla="*/ 218 h 2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42"/>
                  <a:gd name="T169" fmla="*/ 0 h 278"/>
                  <a:gd name="T170" fmla="*/ 542 w 542"/>
                  <a:gd name="T171" fmla="*/ 278 h 27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42" h="278">
                    <a:moveTo>
                      <a:pt x="530" y="248"/>
                    </a:moveTo>
                    <a:lnTo>
                      <a:pt x="530" y="248"/>
                    </a:lnTo>
                    <a:lnTo>
                      <a:pt x="536" y="202"/>
                    </a:lnTo>
                    <a:lnTo>
                      <a:pt x="540" y="154"/>
                    </a:lnTo>
                    <a:lnTo>
                      <a:pt x="542" y="106"/>
                    </a:lnTo>
                    <a:lnTo>
                      <a:pt x="542" y="58"/>
                    </a:lnTo>
                    <a:lnTo>
                      <a:pt x="542" y="54"/>
                    </a:lnTo>
                    <a:lnTo>
                      <a:pt x="538" y="52"/>
                    </a:lnTo>
                    <a:lnTo>
                      <a:pt x="534" y="52"/>
                    </a:lnTo>
                    <a:lnTo>
                      <a:pt x="532" y="52"/>
                    </a:lnTo>
                    <a:lnTo>
                      <a:pt x="530" y="52"/>
                    </a:lnTo>
                    <a:lnTo>
                      <a:pt x="496" y="42"/>
                    </a:lnTo>
                    <a:lnTo>
                      <a:pt x="488" y="40"/>
                    </a:lnTo>
                    <a:lnTo>
                      <a:pt x="444" y="28"/>
                    </a:lnTo>
                    <a:lnTo>
                      <a:pt x="404" y="18"/>
                    </a:lnTo>
                    <a:lnTo>
                      <a:pt x="388" y="16"/>
                    </a:lnTo>
                    <a:lnTo>
                      <a:pt x="374" y="14"/>
                    </a:lnTo>
                    <a:lnTo>
                      <a:pt x="342" y="8"/>
                    </a:lnTo>
                    <a:lnTo>
                      <a:pt x="334" y="8"/>
                    </a:lnTo>
                    <a:lnTo>
                      <a:pt x="302" y="4"/>
                    </a:lnTo>
                    <a:lnTo>
                      <a:pt x="282" y="2"/>
                    </a:lnTo>
                    <a:lnTo>
                      <a:pt x="272" y="2"/>
                    </a:lnTo>
                    <a:lnTo>
                      <a:pt x="224" y="0"/>
                    </a:lnTo>
                    <a:lnTo>
                      <a:pt x="196" y="0"/>
                    </a:lnTo>
                    <a:lnTo>
                      <a:pt x="160" y="0"/>
                    </a:lnTo>
                    <a:lnTo>
                      <a:pt x="122" y="2"/>
                    </a:lnTo>
                    <a:lnTo>
                      <a:pt x="62" y="10"/>
                    </a:lnTo>
                    <a:lnTo>
                      <a:pt x="0" y="20"/>
                    </a:lnTo>
                    <a:lnTo>
                      <a:pt x="26" y="124"/>
                    </a:lnTo>
                    <a:lnTo>
                      <a:pt x="40" y="188"/>
                    </a:lnTo>
                    <a:lnTo>
                      <a:pt x="46" y="220"/>
                    </a:lnTo>
                    <a:lnTo>
                      <a:pt x="50" y="254"/>
                    </a:lnTo>
                    <a:lnTo>
                      <a:pt x="68" y="252"/>
                    </a:lnTo>
                    <a:lnTo>
                      <a:pt x="86" y="254"/>
                    </a:lnTo>
                    <a:lnTo>
                      <a:pt x="122" y="258"/>
                    </a:lnTo>
                    <a:lnTo>
                      <a:pt x="160" y="266"/>
                    </a:lnTo>
                    <a:lnTo>
                      <a:pt x="196" y="272"/>
                    </a:lnTo>
                    <a:lnTo>
                      <a:pt x="198" y="272"/>
                    </a:lnTo>
                    <a:lnTo>
                      <a:pt x="224" y="276"/>
                    </a:lnTo>
                    <a:lnTo>
                      <a:pt x="272" y="278"/>
                    </a:lnTo>
                    <a:lnTo>
                      <a:pt x="302" y="278"/>
                    </a:lnTo>
                    <a:lnTo>
                      <a:pt x="334" y="278"/>
                    </a:lnTo>
                    <a:lnTo>
                      <a:pt x="342" y="278"/>
                    </a:lnTo>
                    <a:lnTo>
                      <a:pt x="374" y="278"/>
                    </a:lnTo>
                    <a:lnTo>
                      <a:pt x="388" y="278"/>
                    </a:lnTo>
                    <a:lnTo>
                      <a:pt x="404" y="276"/>
                    </a:lnTo>
                    <a:lnTo>
                      <a:pt x="444" y="272"/>
                    </a:lnTo>
                    <a:lnTo>
                      <a:pt x="488" y="268"/>
                    </a:lnTo>
                    <a:lnTo>
                      <a:pt x="496" y="266"/>
                    </a:lnTo>
                    <a:lnTo>
                      <a:pt x="510" y="264"/>
                    </a:lnTo>
                    <a:lnTo>
                      <a:pt x="518" y="256"/>
                    </a:lnTo>
                    <a:lnTo>
                      <a:pt x="512" y="254"/>
                    </a:lnTo>
                    <a:lnTo>
                      <a:pt x="496" y="258"/>
                    </a:lnTo>
                    <a:lnTo>
                      <a:pt x="488" y="260"/>
                    </a:lnTo>
                    <a:lnTo>
                      <a:pt x="444" y="264"/>
                    </a:lnTo>
                    <a:lnTo>
                      <a:pt x="404" y="268"/>
                    </a:lnTo>
                    <a:lnTo>
                      <a:pt x="388" y="270"/>
                    </a:lnTo>
                    <a:lnTo>
                      <a:pt x="374" y="270"/>
                    </a:lnTo>
                    <a:lnTo>
                      <a:pt x="342" y="272"/>
                    </a:lnTo>
                    <a:lnTo>
                      <a:pt x="334" y="272"/>
                    </a:lnTo>
                    <a:lnTo>
                      <a:pt x="302" y="272"/>
                    </a:lnTo>
                    <a:lnTo>
                      <a:pt x="272" y="270"/>
                    </a:lnTo>
                    <a:lnTo>
                      <a:pt x="224" y="268"/>
                    </a:lnTo>
                    <a:lnTo>
                      <a:pt x="196" y="264"/>
                    </a:lnTo>
                    <a:lnTo>
                      <a:pt x="160" y="260"/>
                    </a:lnTo>
                    <a:lnTo>
                      <a:pt x="122" y="254"/>
                    </a:lnTo>
                    <a:lnTo>
                      <a:pt x="106" y="252"/>
                    </a:lnTo>
                    <a:lnTo>
                      <a:pt x="80" y="250"/>
                    </a:lnTo>
                    <a:lnTo>
                      <a:pt x="70" y="248"/>
                    </a:lnTo>
                    <a:lnTo>
                      <a:pt x="58" y="246"/>
                    </a:lnTo>
                    <a:lnTo>
                      <a:pt x="54" y="220"/>
                    </a:lnTo>
                    <a:lnTo>
                      <a:pt x="50" y="194"/>
                    </a:lnTo>
                    <a:lnTo>
                      <a:pt x="44" y="144"/>
                    </a:lnTo>
                    <a:lnTo>
                      <a:pt x="38" y="112"/>
                    </a:lnTo>
                    <a:lnTo>
                      <a:pt x="32" y="82"/>
                    </a:lnTo>
                    <a:lnTo>
                      <a:pt x="16" y="24"/>
                    </a:lnTo>
                    <a:lnTo>
                      <a:pt x="70" y="22"/>
                    </a:lnTo>
                    <a:lnTo>
                      <a:pt x="122" y="22"/>
                    </a:lnTo>
                    <a:lnTo>
                      <a:pt x="160" y="20"/>
                    </a:lnTo>
                    <a:lnTo>
                      <a:pt x="196" y="22"/>
                    </a:lnTo>
                    <a:lnTo>
                      <a:pt x="224" y="22"/>
                    </a:lnTo>
                    <a:lnTo>
                      <a:pt x="272" y="24"/>
                    </a:lnTo>
                    <a:lnTo>
                      <a:pt x="302" y="26"/>
                    </a:lnTo>
                    <a:lnTo>
                      <a:pt x="334" y="28"/>
                    </a:lnTo>
                    <a:lnTo>
                      <a:pt x="342" y="28"/>
                    </a:lnTo>
                    <a:lnTo>
                      <a:pt x="374" y="30"/>
                    </a:lnTo>
                    <a:lnTo>
                      <a:pt x="388" y="32"/>
                    </a:lnTo>
                    <a:lnTo>
                      <a:pt x="404" y="32"/>
                    </a:lnTo>
                    <a:lnTo>
                      <a:pt x="424" y="34"/>
                    </a:lnTo>
                    <a:lnTo>
                      <a:pt x="444" y="38"/>
                    </a:lnTo>
                    <a:lnTo>
                      <a:pt x="488" y="48"/>
                    </a:lnTo>
                    <a:lnTo>
                      <a:pt x="496" y="50"/>
                    </a:lnTo>
                    <a:lnTo>
                      <a:pt x="530" y="54"/>
                    </a:lnTo>
                    <a:lnTo>
                      <a:pt x="532" y="54"/>
                    </a:lnTo>
                    <a:lnTo>
                      <a:pt x="534" y="94"/>
                    </a:lnTo>
                    <a:lnTo>
                      <a:pt x="534" y="136"/>
                    </a:lnTo>
                    <a:lnTo>
                      <a:pt x="530" y="218"/>
                    </a:lnTo>
                    <a:lnTo>
                      <a:pt x="530" y="2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2" name="Freeform 22"/>
              <p:cNvSpPr>
                <a:spLocks/>
              </p:cNvSpPr>
              <p:nvPr/>
            </p:nvSpPr>
            <p:spPr bwMode="auto">
              <a:xfrm flipH="1">
                <a:off x="4780" y="986"/>
                <a:ext cx="402" cy="28"/>
              </a:xfrm>
              <a:custGeom>
                <a:avLst/>
                <a:gdLst>
                  <a:gd name="T0" fmla="*/ 340 w 402"/>
                  <a:gd name="T1" fmla="*/ 14 h 28"/>
                  <a:gd name="T2" fmla="*/ 340 w 402"/>
                  <a:gd name="T3" fmla="*/ 14 h 28"/>
                  <a:gd name="T4" fmla="*/ 324 w 402"/>
                  <a:gd name="T5" fmla="*/ 12 h 28"/>
                  <a:gd name="T6" fmla="*/ 324 w 402"/>
                  <a:gd name="T7" fmla="*/ 12 h 28"/>
                  <a:gd name="T8" fmla="*/ 310 w 402"/>
                  <a:gd name="T9" fmla="*/ 10 h 28"/>
                  <a:gd name="T10" fmla="*/ 310 w 402"/>
                  <a:gd name="T11" fmla="*/ 10 h 28"/>
                  <a:gd name="T12" fmla="*/ 278 w 402"/>
                  <a:gd name="T13" fmla="*/ 6 h 28"/>
                  <a:gd name="T14" fmla="*/ 278 w 402"/>
                  <a:gd name="T15" fmla="*/ 6 h 28"/>
                  <a:gd name="T16" fmla="*/ 270 w 402"/>
                  <a:gd name="T17" fmla="*/ 4 h 28"/>
                  <a:gd name="T18" fmla="*/ 270 w 402"/>
                  <a:gd name="T19" fmla="*/ 4 h 28"/>
                  <a:gd name="T20" fmla="*/ 238 w 402"/>
                  <a:gd name="T21" fmla="*/ 2 h 28"/>
                  <a:gd name="T22" fmla="*/ 238 w 402"/>
                  <a:gd name="T23" fmla="*/ 2 h 28"/>
                  <a:gd name="T24" fmla="*/ 208 w 402"/>
                  <a:gd name="T25" fmla="*/ 0 h 28"/>
                  <a:gd name="T26" fmla="*/ 208 w 402"/>
                  <a:gd name="T27" fmla="*/ 0 h 28"/>
                  <a:gd name="T28" fmla="*/ 160 w 402"/>
                  <a:gd name="T29" fmla="*/ 0 h 28"/>
                  <a:gd name="T30" fmla="*/ 160 w 402"/>
                  <a:gd name="T31" fmla="*/ 0 h 28"/>
                  <a:gd name="T32" fmla="*/ 132 w 402"/>
                  <a:gd name="T33" fmla="*/ 0 h 28"/>
                  <a:gd name="T34" fmla="*/ 132 w 402"/>
                  <a:gd name="T35" fmla="*/ 0 h 28"/>
                  <a:gd name="T36" fmla="*/ 96 w 402"/>
                  <a:gd name="T37" fmla="*/ 0 h 28"/>
                  <a:gd name="T38" fmla="*/ 96 w 402"/>
                  <a:gd name="T39" fmla="*/ 0 h 28"/>
                  <a:gd name="T40" fmla="*/ 58 w 402"/>
                  <a:gd name="T41" fmla="*/ 2 h 28"/>
                  <a:gd name="T42" fmla="*/ 58 w 402"/>
                  <a:gd name="T43" fmla="*/ 2 h 28"/>
                  <a:gd name="T44" fmla="*/ 4 w 402"/>
                  <a:gd name="T45" fmla="*/ 6 h 28"/>
                  <a:gd name="T46" fmla="*/ 0 w 402"/>
                  <a:gd name="T47" fmla="*/ 10 h 28"/>
                  <a:gd name="T48" fmla="*/ 6 w 402"/>
                  <a:gd name="T49" fmla="*/ 14 h 28"/>
                  <a:gd name="T50" fmla="*/ 6 w 402"/>
                  <a:gd name="T51" fmla="*/ 14 h 28"/>
                  <a:gd name="T52" fmla="*/ 58 w 402"/>
                  <a:gd name="T53" fmla="*/ 14 h 28"/>
                  <a:gd name="T54" fmla="*/ 58 w 402"/>
                  <a:gd name="T55" fmla="*/ 14 h 28"/>
                  <a:gd name="T56" fmla="*/ 96 w 402"/>
                  <a:gd name="T57" fmla="*/ 14 h 28"/>
                  <a:gd name="T58" fmla="*/ 96 w 402"/>
                  <a:gd name="T59" fmla="*/ 14 h 28"/>
                  <a:gd name="T60" fmla="*/ 132 w 402"/>
                  <a:gd name="T61" fmla="*/ 14 h 28"/>
                  <a:gd name="T62" fmla="*/ 132 w 402"/>
                  <a:gd name="T63" fmla="*/ 14 h 28"/>
                  <a:gd name="T64" fmla="*/ 160 w 402"/>
                  <a:gd name="T65" fmla="*/ 16 h 28"/>
                  <a:gd name="T66" fmla="*/ 160 w 402"/>
                  <a:gd name="T67" fmla="*/ 16 h 28"/>
                  <a:gd name="T68" fmla="*/ 208 w 402"/>
                  <a:gd name="T69" fmla="*/ 18 h 28"/>
                  <a:gd name="T70" fmla="*/ 208 w 402"/>
                  <a:gd name="T71" fmla="*/ 18 h 28"/>
                  <a:gd name="T72" fmla="*/ 238 w 402"/>
                  <a:gd name="T73" fmla="*/ 20 h 28"/>
                  <a:gd name="T74" fmla="*/ 238 w 402"/>
                  <a:gd name="T75" fmla="*/ 20 h 28"/>
                  <a:gd name="T76" fmla="*/ 270 w 402"/>
                  <a:gd name="T77" fmla="*/ 22 h 28"/>
                  <a:gd name="T78" fmla="*/ 270 w 402"/>
                  <a:gd name="T79" fmla="*/ 22 h 28"/>
                  <a:gd name="T80" fmla="*/ 278 w 402"/>
                  <a:gd name="T81" fmla="*/ 22 h 28"/>
                  <a:gd name="T82" fmla="*/ 278 w 402"/>
                  <a:gd name="T83" fmla="*/ 22 h 28"/>
                  <a:gd name="T84" fmla="*/ 310 w 402"/>
                  <a:gd name="T85" fmla="*/ 24 h 28"/>
                  <a:gd name="T86" fmla="*/ 310 w 402"/>
                  <a:gd name="T87" fmla="*/ 24 h 28"/>
                  <a:gd name="T88" fmla="*/ 324 w 402"/>
                  <a:gd name="T89" fmla="*/ 24 h 28"/>
                  <a:gd name="T90" fmla="*/ 324 w 402"/>
                  <a:gd name="T91" fmla="*/ 24 h 28"/>
                  <a:gd name="T92" fmla="*/ 340 w 402"/>
                  <a:gd name="T93" fmla="*/ 26 h 28"/>
                  <a:gd name="T94" fmla="*/ 340 w 402"/>
                  <a:gd name="T95" fmla="*/ 26 h 28"/>
                  <a:gd name="T96" fmla="*/ 380 w 402"/>
                  <a:gd name="T97" fmla="*/ 28 h 28"/>
                  <a:gd name="T98" fmla="*/ 380 w 402"/>
                  <a:gd name="T99" fmla="*/ 28 h 28"/>
                  <a:gd name="T100" fmla="*/ 396 w 402"/>
                  <a:gd name="T101" fmla="*/ 28 h 28"/>
                  <a:gd name="T102" fmla="*/ 402 w 402"/>
                  <a:gd name="T103" fmla="*/ 24 h 28"/>
                  <a:gd name="T104" fmla="*/ 402 w 402"/>
                  <a:gd name="T105" fmla="*/ 24 h 28"/>
                  <a:gd name="T106" fmla="*/ 380 w 402"/>
                  <a:gd name="T107" fmla="*/ 20 h 28"/>
                  <a:gd name="T108" fmla="*/ 380 w 402"/>
                  <a:gd name="T109" fmla="*/ 20 h 28"/>
                  <a:gd name="T110" fmla="*/ 340 w 402"/>
                  <a:gd name="T111" fmla="*/ 14 h 28"/>
                  <a:gd name="T112" fmla="*/ 340 w 402"/>
                  <a:gd name="T113" fmla="*/ 14 h 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2"/>
                  <a:gd name="T172" fmla="*/ 0 h 28"/>
                  <a:gd name="T173" fmla="*/ 402 w 402"/>
                  <a:gd name="T174" fmla="*/ 28 h 2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2" h="28">
                    <a:moveTo>
                      <a:pt x="340" y="14"/>
                    </a:moveTo>
                    <a:lnTo>
                      <a:pt x="340" y="14"/>
                    </a:lnTo>
                    <a:lnTo>
                      <a:pt x="324" y="12"/>
                    </a:lnTo>
                    <a:lnTo>
                      <a:pt x="310" y="10"/>
                    </a:lnTo>
                    <a:lnTo>
                      <a:pt x="278" y="6"/>
                    </a:lnTo>
                    <a:lnTo>
                      <a:pt x="270" y="4"/>
                    </a:lnTo>
                    <a:lnTo>
                      <a:pt x="238" y="2"/>
                    </a:lnTo>
                    <a:lnTo>
                      <a:pt x="208" y="0"/>
                    </a:lnTo>
                    <a:lnTo>
                      <a:pt x="160" y="0"/>
                    </a:lnTo>
                    <a:lnTo>
                      <a:pt x="132" y="0"/>
                    </a:lnTo>
                    <a:lnTo>
                      <a:pt x="96" y="0"/>
                    </a:lnTo>
                    <a:lnTo>
                      <a:pt x="58" y="2"/>
                    </a:lnTo>
                    <a:lnTo>
                      <a:pt x="4" y="6"/>
                    </a:lnTo>
                    <a:lnTo>
                      <a:pt x="0" y="10"/>
                    </a:lnTo>
                    <a:lnTo>
                      <a:pt x="6" y="14"/>
                    </a:lnTo>
                    <a:lnTo>
                      <a:pt x="58" y="14"/>
                    </a:lnTo>
                    <a:lnTo>
                      <a:pt x="96" y="14"/>
                    </a:lnTo>
                    <a:lnTo>
                      <a:pt x="132" y="14"/>
                    </a:lnTo>
                    <a:lnTo>
                      <a:pt x="160" y="16"/>
                    </a:lnTo>
                    <a:lnTo>
                      <a:pt x="208" y="18"/>
                    </a:lnTo>
                    <a:lnTo>
                      <a:pt x="238" y="20"/>
                    </a:lnTo>
                    <a:lnTo>
                      <a:pt x="270" y="22"/>
                    </a:lnTo>
                    <a:lnTo>
                      <a:pt x="278" y="22"/>
                    </a:lnTo>
                    <a:lnTo>
                      <a:pt x="310" y="24"/>
                    </a:lnTo>
                    <a:lnTo>
                      <a:pt x="324" y="24"/>
                    </a:lnTo>
                    <a:lnTo>
                      <a:pt x="340" y="26"/>
                    </a:lnTo>
                    <a:lnTo>
                      <a:pt x="380" y="28"/>
                    </a:lnTo>
                    <a:lnTo>
                      <a:pt x="396" y="28"/>
                    </a:lnTo>
                    <a:lnTo>
                      <a:pt x="402" y="24"/>
                    </a:lnTo>
                    <a:lnTo>
                      <a:pt x="380" y="20"/>
                    </a:lnTo>
                    <a:lnTo>
                      <a:pt x="34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3" name="Freeform 23"/>
              <p:cNvSpPr>
                <a:spLocks/>
              </p:cNvSpPr>
              <p:nvPr/>
            </p:nvSpPr>
            <p:spPr bwMode="auto">
              <a:xfrm flipH="1">
                <a:off x="4542" y="1214"/>
                <a:ext cx="62" cy="28"/>
              </a:xfrm>
              <a:custGeom>
                <a:avLst/>
                <a:gdLst>
                  <a:gd name="T0" fmla="*/ 0 w 62"/>
                  <a:gd name="T1" fmla="*/ 0 h 28"/>
                  <a:gd name="T2" fmla="*/ 0 w 62"/>
                  <a:gd name="T3" fmla="*/ 0 h 28"/>
                  <a:gd name="T4" fmla="*/ 0 w 62"/>
                  <a:gd name="T5" fmla="*/ 8 h 28"/>
                  <a:gd name="T6" fmla="*/ 0 w 62"/>
                  <a:gd name="T7" fmla="*/ 8 h 28"/>
                  <a:gd name="T8" fmla="*/ 4 w 62"/>
                  <a:gd name="T9" fmla="*/ 12 h 28"/>
                  <a:gd name="T10" fmla="*/ 8 w 62"/>
                  <a:gd name="T11" fmla="*/ 16 h 28"/>
                  <a:gd name="T12" fmla="*/ 16 w 62"/>
                  <a:gd name="T13" fmla="*/ 22 h 28"/>
                  <a:gd name="T14" fmla="*/ 16 w 62"/>
                  <a:gd name="T15" fmla="*/ 22 h 28"/>
                  <a:gd name="T16" fmla="*/ 20 w 62"/>
                  <a:gd name="T17" fmla="*/ 28 h 28"/>
                  <a:gd name="T18" fmla="*/ 20 w 62"/>
                  <a:gd name="T19" fmla="*/ 28 h 28"/>
                  <a:gd name="T20" fmla="*/ 24 w 62"/>
                  <a:gd name="T21" fmla="*/ 26 h 28"/>
                  <a:gd name="T22" fmla="*/ 28 w 62"/>
                  <a:gd name="T23" fmla="*/ 26 h 28"/>
                  <a:gd name="T24" fmla="*/ 40 w 62"/>
                  <a:gd name="T25" fmla="*/ 26 h 28"/>
                  <a:gd name="T26" fmla="*/ 50 w 62"/>
                  <a:gd name="T27" fmla="*/ 26 h 28"/>
                  <a:gd name="T28" fmla="*/ 54 w 62"/>
                  <a:gd name="T29" fmla="*/ 24 h 28"/>
                  <a:gd name="T30" fmla="*/ 58 w 62"/>
                  <a:gd name="T31" fmla="*/ 22 h 28"/>
                  <a:gd name="T32" fmla="*/ 58 w 62"/>
                  <a:gd name="T33" fmla="*/ 22 h 28"/>
                  <a:gd name="T34" fmla="*/ 62 w 62"/>
                  <a:gd name="T35" fmla="*/ 16 h 28"/>
                  <a:gd name="T36" fmla="*/ 62 w 62"/>
                  <a:gd name="T37" fmla="*/ 16 h 28"/>
                  <a:gd name="T38" fmla="*/ 58 w 62"/>
                  <a:gd name="T39" fmla="*/ 16 h 28"/>
                  <a:gd name="T40" fmla="*/ 58 w 62"/>
                  <a:gd name="T41" fmla="*/ 16 h 28"/>
                  <a:gd name="T42" fmla="*/ 44 w 62"/>
                  <a:gd name="T43" fmla="*/ 14 h 28"/>
                  <a:gd name="T44" fmla="*/ 28 w 62"/>
                  <a:gd name="T45" fmla="*/ 16 h 28"/>
                  <a:gd name="T46" fmla="*/ 28 w 62"/>
                  <a:gd name="T47" fmla="*/ 16 h 28"/>
                  <a:gd name="T48" fmla="*/ 16 w 62"/>
                  <a:gd name="T49" fmla="*/ 8 h 28"/>
                  <a:gd name="T50" fmla="*/ 16 w 62"/>
                  <a:gd name="T51" fmla="*/ 8 h 28"/>
                  <a:gd name="T52" fmla="*/ 0 w 62"/>
                  <a:gd name="T53" fmla="*/ 0 h 28"/>
                  <a:gd name="T54" fmla="*/ 0 w 62"/>
                  <a:gd name="T55" fmla="*/ 0 h 28"/>
                  <a:gd name="T56" fmla="*/ 0 w 62"/>
                  <a:gd name="T57" fmla="*/ 0 h 28"/>
                  <a:gd name="T58" fmla="*/ 0 w 62"/>
                  <a:gd name="T59" fmla="*/ 0 h 2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2"/>
                  <a:gd name="T91" fmla="*/ 0 h 28"/>
                  <a:gd name="T92" fmla="*/ 62 w 62"/>
                  <a:gd name="T93" fmla="*/ 28 h 2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2" h="28">
                    <a:moveTo>
                      <a:pt x="0" y="0"/>
                    </a:moveTo>
                    <a:lnTo>
                      <a:pt x="0" y="0"/>
                    </a:lnTo>
                    <a:lnTo>
                      <a:pt x="0" y="8"/>
                    </a:lnTo>
                    <a:lnTo>
                      <a:pt x="4" y="12"/>
                    </a:lnTo>
                    <a:lnTo>
                      <a:pt x="8" y="16"/>
                    </a:lnTo>
                    <a:lnTo>
                      <a:pt x="16" y="22"/>
                    </a:lnTo>
                    <a:lnTo>
                      <a:pt x="20" y="28"/>
                    </a:lnTo>
                    <a:lnTo>
                      <a:pt x="24" y="26"/>
                    </a:lnTo>
                    <a:lnTo>
                      <a:pt x="28" y="26"/>
                    </a:lnTo>
                    <a:lnTo>
                      <a:pt x="40" y="26"/>
                    </a:lnTo>
                    <a:lnTo>
                      <a:pt x="50" y="26"/>
                    </a:lnTo>
                    <a:lnTo>
                      <a:pt x="54" y="24"/>
                    </a:lnTo>
                    <a:lnTo>
                      <a:pt x="58" y="22"/>
                    </a:lnTo>
                    <a:lnTo>
                      <a:pt x="62" y="16"/>
                    </a:lnTo>
                    <a:lnTo>
                      <a:pt x="58" y="16"/>
                    </a:lnTo>
                    <a:lnTo>
                      <a:pt x="44" y="14"/>
                    </a:lnTo>
                    <a:lnTo>
                      <a:pt x="28" y="16"/>
                    </a:lnTo>
                    <a:lnTo>
                      <a:pt x="16" y="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4" name="Freeform 24"/>
              <p:cNvSpPr>
                <a:spLocks/>
              </p:cNvSpPr>
              <p:nvPr/>
            </p:nvSpPr>
            <p:spPr bwMode="auto">
              <a:xfrm flipH="1">
                <a:off x="4792" y="1172"/>
                <a:ext cx="116" cy="26"/>
              </a:xfrm>
              <a:custGeom>
                <a:avLst/>
                <a:gdLst>
                  <a:gd name="T0" fmla="*/ 36 w 116"/>
                  <a:gd name="T1" fmla="*/ 8 h 26"/>
                  <a:gd name="T2" fmla="*/ 36 w 116"/>
                  <a:gd name="T3" fmla="*/ 8 h 26"/>
                  <a:gd name="T4" fmla="*/ 20 w 116"/>
                  <a:gd name="T5" fmla="*/ 6 h 26"/>
                  <a:gd name="T6" fmla="*/ 4 w 116"/>
                  <a:gd name="T7" fmla="*/ 2 h 26"/>
                  <a:gd name="T8" fmla="*/ 4 w 116"/>
                  <a:gd name="T9" fmla="*/ 2 h 26"/>
                  <a:gd name="T10" fmla="*/ 0 w 116"/>
                  <a:gd name="T11" fmla="*/ 0 h 26"/>
                  <a:gd name="T12" fmla="*/ 0 w 116"/>
                  <a:gd name="T13" fmla="*/ 0 h 26"/>
                  <a:gd name="T14" fmla="*/ 0 w 116"/>
                  <a:gd name="T15" fmla="*/ 6 h 26"/>
                  <a:gd name="T16" fmla="*/ 4 w 116"/>
                  <a:gd name="T17" fmla="*/ 12 h 26"/>
                  <a:gd name="T18" fmla="*/ 4 w 116"/>
                  <a:gd name="T19" fmla="*/ 12 h 26"/>
                  <a:gd name="T20" fmla="*/ 14 w 116"/>
                  <a:gd name="T21" fmla="*/ 18 h 26"/>
                  <a:gd name="T22" fmla="*/ 18 w 116"/>
                  <a:gd name="T23" fmla="*/ 22 h 26"/>
                  <a:gd name="T24" fmla="*/ 22 w 116"/>
                  <a:gd name="T25" fmla="*/ 26 h 26"/>
                  <a:gd name="T26" fmla="*/ 22 w 116"/>
                  <a:gd name="T27" fmla="*/ 26 h 26"/>
                  <a:gd name="T28" fmla="*/ 36 w 116"/>
                  <a:gd name="T29" fmla="*/ 22 h 26"/>
                  <a:gd name="T30" fmla="*/ 36 w 116"/>
                  <a:gd name="T31" fmla="*/ 22 h 26"/>
                  <a:gd name="T32" fmla="*/ 50 w 116"/>
                  <a:gd name="T33" fmla="*/ 20 h 26"/>
                  <a:gd name="T34" fmla="*/ 50 w 116"/>
                  <a:gd name="T35" fmla="*/ 20 h 26"/>
                  <a:gd name="T36" fmla="*/ 66 w 116"/>
                  <a:gd name="T37" fmla="*/ 20 h 26"/>
                  <a:gd name="T38" fmla="*/ 66 w 116"/>
                  <a:gd name="T39" fmla="*/ 20 h 26"/>
                  <a:gd name="T40" fmla="*/ 84 w 116"/>
                  <a:gd name="T41" fmla="*/ 18 h 26"/>
                  <a:gd name="T42" fmla="*/ 84 w 116"/>
                  <a:gd name="T43" fmla="*/ 18 h 26"/>
                  <a:gd name="T44" fmla="*/ 106 w 116"/>
                  <a:gd name="T45" fmla="*/ 14 h 26"/>
                  <a:gd name="T46" fmla="*/ 106 w 116"/>
                  <a:gd name="T47" fmla="*/ 14 h 26"/>
                  <a:gd name="T48" fmla="*/ 116 w 116"/>
                  <a:gd name="T49" fmla="*/ 12 h 26"/>
                  <a:gd name="T50" fmla="*/ 116 w 116"/>
                  <a:gd name="T51" fmla="*/ 12 h 26"/>
                  <a:gd name="T52" fmla="*/ 114 w 116"/>
                  <a:gd name="T53" fmla="*/ 8 h 26"/>
                  <a:gd name="T54" fmla="*/ 114 w 116"/>
                  <a:gd name="T55" fmla="*/ 4 h 26"/>
                  <a:gd name="T56" fmla="*/ 114 w 116"/>
                  <a:gd name="T57" fmla="*/ 4 h 26"/>
                  <a:gd name="T58" fmla="*/ 106 w 116"/>
                  <a:gd name="T59" fmla="*/ 2 h 26"/>
                  <a:gd name="T60" fmla="*/ 106 w 116"/>
                  <a:gd name="T61" fmla="*/ 2 h 26"/>
                  <a:gd name="T62" fmla="*/ 86 w 116"/>
                  <a:gd name="T63" fmla="*/ 4 h 26"/>
                  <a:gd name="T64" fmla="*/ 66 w 116"/>
                  <a:gd name="T65" fmla="*/ 6 h 26"/>
                  <a:gd name="T66" fmla="*/ 66 w 116"/>
                  <a:gd name="T67" fmla="*/ 6 h 26"/>
                  <a:gd name="T68" fmla="*/ 50 w 116"/>
                  <a:gd name="T69" fmla="*/ 8 h 26"/>
                  <a:gd name="T70" fmla="*/ 50 w 116"/>
                  <a:gd name="T71" fmla="*/ 8 h 26"/>
                  <a:gd name="T72" fmla="*/ 36 w 116"/>
                  <a:gd name="T73" fmla="*/ 8 h 26"/>
                  <a:gd name="T74" fmla="*/ 36 w 116"/>
                  <a:gd name="T75" fmla="*/ 8 h 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6"/>
                  <a:gd name="T115" fmla="*/ 0 h 26"/>
                  <a:gd name="T116" fmla="*/ 116 w 116"/>
                  <a:gd name="T117" fmla="*/ 26 h 2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6" h="26">
                    <a:moveTo>
                      <a:pt x="36" y="8"/>
                    </a:moveTo>
                    <a:lnTo>
                      <a:pt x="36" y="8"/>
                    </a:lnTo>
                    <a:lnTo>
                      <a:pt x="20" y="6"/>
                    </a:lnTo>
                    <a:lnTo>
                      <a:pt x="4" y="2"/>
                    </a:lnTo>
                    <a:lnTo>
                      <a:pt x="0" y="0"/>
                    </a:lnTo>
                    <a:lnTo>
                      <a:pt x="0" y="6"/>
                    </a:lnTo>
                    <a:lnTo>
                      <a:pt x="4" y="12"/>
                    </a:lnTo>
                    <a:lnTo>
                      <a:pt x="14" y="18"/>
                    </a:lnTo>
                    <a:lnTo>
                      <a:pt x="18" y="22"/>
                    </a:lnTo>
                    <a:lnTo>
                      <a:pt x="22" y="26"/>
                    </a:lnTo>
                    <a:lnTo>
                      <a:pt x="36" y="22"/>
                    </a:lnTo>
                    <a:lnTo>
                      <a:pt x="50" y="20"/>
                    </a:lnTo>
                    <a:lnTo>
                      <a:pt x="66" y="20"/>
                    </a:lnTo>
                    <a:lnTo>
                      <a:pt x="84" y="18"/>
                    </a:lnTo>
                    <a:lnTo>
                      <a:pt x="106" y="14"/>
                    </a:lnTo>
                    <a:lnTo>
                      <a:pt x="116" y="12"/>
                    </a:lnTo>
                    <a:lnTo>
                      <a:pt x="114" y="8"/>
                    </a:lnTo>
                    <a:lnTo>
                      <a:pt x="114" y="4"/>
                    </a:lnTo>
                    <a:lnTo>
                      <a:pt x="106" y="2"/>
                    </a:lnTo>
                    <a:lnTo>
                      <a:pt x="86" y="4"/>
                    </a:lnTo>
                    <a:lnTo>
                      <a:pt x="66" y="6"/>
                    </a:lnTo>
                    <a:lnTo>
                      <a:pt x="50" y="8"/>
                    </a:lnTo>
                    <a:lnTo>
                      <a:pt x="36"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5" name="Freeform 25"/>
              <p:cNvSpPr>
                <a:spLocks/>
              </p:cNvSpPr>
              <p:nvPr/>
            </p:nvSpPr>
            <p:spPr bwMode="auto">
              <a:xfrm flipH="1">
                <a:off x="4830" y="1152"/>
                <a:ext cx="28" cy="10"/>
              </a:xfrm>
              <a:custGeom>
                <a:avLst/>
                <a:gdLst>
                  <a:gd name="T0" fmla="*/ 16 w 28"/>
                  <a:gd name="T1" fmla="*/ 10 h 10"/>
                  <a:gd name="T2" fmla="*/ 16 w 28"/>
                  <a:gd name="T3" fmla="*/ 10 h 10"/>
                  <a:gd name="T4" fmla="*/ 26 w 28"/>
                  <a:gd name="T5" fmla="*/ 6 h 10"/>
                  <a:gd name="T6" fmla="*/ 28 w 28"/>
                  <a:gd name="T7" fmla="*/ 4 h 10"/>
                  <a:gd name="T8" fmla="*/ 28 w 28"/>
                  <a:gd name="T9" fmla="*/ 0 h 10"/>
                  <a:gd name="T10" fmla="*/ 16 w 28"/>
                  <a:gd name="T11" fmla="*/ 0 h 10"/>
                  <a:gd name="T12" fmla="*/ 0 w 28"/>
                  <a:gd name="T13" fmla="*/ 0 h 10"/>
                  <a:gd name="T14" fmla="*/ 0 w 28"/>
                  <a:gd name="T15" fmla="*/ 0 h 10"/>
                  <a:gd name="T16" fmla="*/ 2 w 28"/>
                  <a:gd name="T17" fmla="*/ 4 h 10"/>
                  <a:gd name="T18" fmla="*/ 6 w 28"/>
                  <a:gd name="T19" fmla="*/ 6 h 10"/>
                  <a:gd name="T20" fmla="*/ 16 w 28"/>
                  <a:gd name="T21" fmla="*/ 8 h 10"/>
                  <a:gd name="T22" fmla="*/ 16 w 28"/>
                  <a:gd name="T23" fmla="*/ 8 h 10"/>
                  <a:gd name="T24" fmla="*/ 16 w 28"/>
                  <a:gd name="T25" fmla="*/ 10 h 10"/>
                  <a:gd name="T26" fmla="*/ 16 w 28"/>
                  <a:gd name="T27" fmla="*/ 1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0"/>
                  <a:gd name="T44" fmla="*/ 28 w 28"/>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0">
                    <a:moveTo>
                      <a:pt x="16" y="10"/>
                    </a:moveTo>
                    <a:lnTo>
                      <a:pt x="16" y="10"/>
                    </a:lnTo>
                    <a:lnTo>
                      <a:pt x="26" y="6"/>
                    </a:lnTo>
                    <a:lnTo>
                      <a:pt x="28" y="4"/>
                    </a:lnTo>
                    <a:lnTo>
                      <a:pt x="28" y="0"/>
                    </a:lnTo>
                    <a:lnTo>
                      <a:pt x="16" y="0"/>
                    </a:lnTo>
                    <a:lnTo>
                      <a:pt x="0" y="0"/>
                    </a:lnTo>
                    <a:lnTo>
                      <a:pt x="2" y="4"/>
                    </a:lnTo>
                    <a:lnTo>
                      <a:pt x="6" y="6"/>
                    </a:lnTo>
                    <a:lnTo>
                      <a:pt x="16" y="8"/>
                    </a:lnTo>
                    <a:lnTo>
                      <a:pt x="16"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6" name="Freeform 26"/>
              <p:cNvSpPr>
                <a:spLocks/>
              </p:cNvSpPr>
              <p:nvPr/>
            </p:nvSpPr>
            <p:spPr bwMode="auto">
              <a:xfrm flipH="1">
                <a:off x="4580" y="1192"/>
                <a:ext cx="16" cy="18"/>
              </a:xfrm>
              <a:custGeom>
                <a:avLst/>
                <a:gdLst>
                  <a:gd name="T0" fmla="*/ 16 w 16"/>
                  <a:gd name="T1" fmla="*/ 14 h 18"/>
                  <a:gd name="T2" fmla="*/ 16 w 16"/>
                  <a:gd name="T3" fmla="*/ 14 h 18"/>
                  <a:gd name="T4" fmla="*/ 14 w 16"/>
                  <a:gd name="T5" fmla="*/ 8 h 18"/>
                  <a:gd name="T6" fmla="*/ 8 w 16"/>
                  <a:gd name="T7" fmla="*/ 2 h 18"/>
                  <a:gd name="T8" fmla="*/ 8 w 16"/>
                  <a:gd name="T9" fmla="*/ 2 h 18"/>
                  <a:gd name="T10" fmla="*/ 6 w 16"/>
                  <a:gd name="T11" fmla="*/ 0 h 18"/>
                  <a:gd name="T12" fmla="*/ 2 w 16"/>
                  <a:gd name="T13" fmla="*/ 0 h 18"/>
                  <a:gd name="T14" fmla="*/ 2 w 16"/>
                  <a:gd name="T15" fmla="*/ 0 h 18"/>
                  <a:gd name="T16" fmla="*/ 0 w 16"/>
                  <a:gd name="T17" fmla="*/ 4 h 18"/>
                  <a:gd name="T18" fmla="*/ 2 w 16"/>
                  <a:gd name="T19" fmla="*/ 8 h 18"/>
                  <a:gd name="T20" fmla="*/ 6 w 16"/>
                  <a:gd name="T21" fmla="*/ 14 h 18"/>
                  <a:gd name="T22" fmla="*/ 6 w 16"/>
                  <a:gd name="T23" fmla="*/ 14 h 18"/>
                  <a:gd name="T24" fmla="*/ 8 w 16"/>
                  <a:gd name="T25" fmla="*/ 16 h 18"/>
                  <a:gd name="T26" fmla="*/ 8 w 16"/>
                  <a:gd name="T27" fmla="*/ 16 h 18"/>
                  <a:gd name="T28" fmla="*/ 14 w 16"/>
                  <a:gd name="T29" fmla="*/ 18 h 18"/>
                  <a:gd name="T30" fmla="*/ 16 w 16"/>
                  <a:gd name="T31" fmla="*/ 16 h 18"/>
                  <a:gd name="T32" fmla="*/ 16 w 16"/>
                  <a:gd name="T33" fmla="*/ 14 h 18"/>
                  <a:gd name="T34" fmla="*/ 16 w 16"/>
                  <a:gd name="T35" fmla="*/ 14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18"/>
                  <a:gd name="T56" fmla="*/ 16 w 16"/>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18">
                    <a:moveTo>
                      <a:pt x="16" y="14"/>
                    </a:moveTo>
                    <a:lnTo>
                      <a:pt x="16" y="14"/>
                    </a:lnTo>
                    <a:lnTo>
                      <a:pt x="14" y="8"/>
                    </a:lnTo>
                    <a:lnTo>
                      <a:pt x="8" y="2"/>
                    </a:lnTo>
                    <a:lnTo>
                      <a:pt x="6" y="0"/>
                    </a:lnTo>
                    <a:lnTo>
                      <a:pt x="2" y="0"/>
                    </a:lnTo>
                    <a:lnTo>
                      <a:pt x="0" y="4"/>
                    </a:lnTo>
                    <a:lnTo>
                      <a:pt x="2" y="8"/>
                    </a:lnTo>
                    <a:lnTo>
                      <a:pt x="6" y="14"/>
                    </a:lnTo>
                    <a:lnTo>
                      <a:pt x="8" y="16"/>
                    </a:lnTo>
                    <a:lnTo>
                      <a:pt x="14" y="18"/>
                    </a:lnTo>
                    <a:lnTo>
                      <a:pt x="16" y="16"/>
                    </a:lnTo>
                    <a:lnTo>
                      <a:pt x="1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7" name="Freeform 27"/>
              <p:cNvSpPr>
                <a:spLocks/>
              </p:cNvSpPr>
              <p:nvPr/>
            </p:nvSpPr>
            <p:spPr bwMode="auto">
              <a:xfrm flipH="1">
                <a:off x="5014" y="1234"/>
                <a:ext cx="92" cy="38"/>
              </a:xfrm>
              <a:custGeom>
                <a:avLst/>
                <a:gdLst>
                  <a:gd name="T0" fmla="*/ 20 w 92"/>
                  <a:gd name="T1" fmla="*/ 26 h 38"/>
                  <a:gd name="T2" fmla="*/ 20 w 92"/>
                  <a:gd name="T3" fmla="*/ 26 h 38"/>
                  <a:gd name="T4" fmla="*/ 26 w 92"/>
                  <a:gd name="T5" fmla="*/ 32 h 38"/>
                  <a:gd name="T6" fmla="*/ 34 w 92"/>
                  <a:gd name="T7" fmla="*/ 36 h 38"/>
                  <a:gd name="T8" fmla="*/ 36 w 92"/>
                  <a:gd name="T9" fmla="*/ 38 h 38"/>
                  <a:gd name="T10" fmla="*/ 40 w 92"/>
                  <a:gd name="T11" fmla="*/ 36 h 38"/>
                  <a:gd name="T12" fmla="*/ 44 w 92"/>
                  <a:gd name="T13" fmla="*/ 34 h 38"/>
                  <a:gd name="T14" fmla="*/ 48 w 92"/>
                  <a:gd name="T15" fmla="*/ 30 h 38"/>
                  <a:gd name="T16" fmla="*/ 48 w 92"/>
                  <a:gd name="T17" fmla="*/ 30 h 38"/>
                  <a:gd name="T18" fmla="*/ 56 w 92"/>
                  <a:gd name="T19" fmla="*/ 26 h 38"/>
                  <a:gd name="T20" fmla="*/ 56 w 92"/>
                  <a:gd name="T21" fmla="*/ 26 h 38"/>
                  <a:gd name="T22" fmla="*/ 70 w 92"/>
                  <a:gd name="T23" fmla="*/ 22 h 38"/>
                  <a:gd name="T24" fmla="*/ 84 w 92"/>
                  <a:gd name="T25" fmla="*/ 18 h 38"/>
                  <a:gd name="T26" fmla="*/ 84 w 92"/>
                  <a:gd name="T27" fmla="*/ 18 h 38"/>
                  <a:gd name="T28" fmla="*/ 92 w 92"/>
                  <a:gd name="T29" fmla="*/ 12 h 38"/>
                  <a:gd name="T30" fmla="*/ 92 w 92"/>
                  <a:gd name="T31" fmla="*/ 12 h 38"/>
                  <a:gd name="T32" fmla="*/ 92 w 92"/>
                  <a:gd name="T33" fmla="*/ 8 h 38"/>
                  <a:gd name="T34" fmla="*/ 92 w 92"/>
                  <a:gd name="T35" fmla="*/ 6 h 38"/>
                  <a:gd name="T36" fmla="*/ 90 w 92"/>
                  <a:gd name="T37" fmla="*/ 4 h 38"/>
                  <a:gd name="T38" fmla="*/ 90 w 92"/>
                  <a:gd name="T39" fmla="*/ 4 h 38"/>
                  <a:gd name="T40" fmla="*/ 84 w 92"/>
                  <a:gd name="T41" fmla="*/ 6 h 38"/>
                  <a:gd name="T42" fmla="*/ 84 w 92"/>
                  <a:gd name="T43" fmla="*/ 6 h 38"/>
                  <a:gd name="T44" fmla="*/ 70 w 92"/>
                  <a:gd name="T45" fmla="*/ 10 h 38"/>
                  <a:gd name="T46" fmla="*/ 56 w 92"/>
                  <a:gd name="T47" fmla="*/ 14 h 38"/>
                  <a:gd name="T48" fmla="*/ 56 w 92"/>
                  <a:gd name="T49" fmla="*/ 14 h 38"/>
                  <a:gd name="T50" fmla="*/ 46 w 92"/>
                  <a:gd name="T51" fmla="*/ 18 h 38"/>
                  <a:gd name="T52" fmla="*/ 36 w 92"/>
                  <a:gd name="T53" fmla="*/ 24 h 38"/>
                  <a:gd name="T54" fmla="*/ 36 w 92"/>
                  <a:gd name="T55" fmla="*/ 24 h 38"/>
                  <a:gd name="T56" fmla="*/ 20 w 92"/>
                  <a:gd name="T57" fmla="*/ 12 h 38"/>
                  <a:gd name="T58" fmla="*/ 20 w 92"/>
                  <a:gd name="T59" fmla="*/ 12 h 38"/>
                  <a:gd name="T60" fmla="*/ 10 w 92"/>
                  <a:gd name="T61" fmla="*/ 4 h 38"/>
                  <a:gd name="T62" fmla="*/ 2 w 92"/>
                  <a:gd name="T63" fmla="*/ 0 h 38"/>
                  <a:gd name="T64" fmla="*/ 2 w 92"/>
                  <a:gd name="T65" fmla="*/ 0 h 38"/>
                  <a:gd name="T66" fmla="*/ 0 w 92"/>
                  <a:gd name="T67" fmla="*/ 2 h 38"/>
                  <a:gd name="T68" fmla="*/ 0 w 92"/>
                  <a:gd name="T69" fmla="*/ 4 h 38"/>
                  <a:gd name="T70" fmla="*/ 2 w 92"/>
                  <a:gd name="T71" fmla="*/ 10 h 38"/>
                  <a:gd name="T72" fmla="*/ 2 w 92"/>
                  <a:gd name="T73" fmla="*/ 10 h 38"/>
                  <a:gd name="T74" fmla="*/ 12 w 92"/>
                  <a:gd name="T75" fmla="*/ 16 h 38"/>
                  <a:gd name="T76" fmla="*/ 20 w 92"/>
                  <a:gd name="T77" fmla="*/ 26 h 38"/>
                  <a:gd name="T78" fmla="*/ 20 w 92"/>
                  <a:gd name="T79" fmla="*/ 26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2"/>
                  <a:gd name="T121" fmla="*/ 0 h 38"/>
                  <a:gd name="T122" fmla="*/ 92 w 92"/>
                  <a:gd name="T123" fmla="*/ 38 h 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2" h="38">
                    <a:moveTo>
                      <a:pt x="20" y="26"/>
                    </a:moveTo>
                    <a:lnTo>
                      <a:pt x="20" y="26"/>
                    </a:lnTo>
                    <a:lnTo>
                      <a:pt x="26" y="32"/>
                    </a:lnTo>
                    <a:lnTo>
                      <a:pt x="34" y="36"/>
                    </a:lnTo>
                    <a:lnTo>
                      <a:pt x="36" y="38"/>
                    </a:lnTo>
                    <a:lnTo>
                      <a:pt x="40" y="36"/>
                    </a:lnTo>
                    <a:lnTo>
                      <a:pt x="44" y="34"/>
                    </a:lnTo>
                    <a:lnTo>
                      <a:pt x="48" y="30"/>
                    </a:lnTo>
                    <a:lnTo>
                      <a:pt x="56" y="26"/>
                    </a:lnTo>
                    <a:lnTo>
                      <a:pt x="70" y="22"/>
                    </a:lnTo>
                    <a:lnTo>
                      <a:pt x="84" y="18"/>
                    </a:lnTo>
                    <a:lnTo>
                      <a:pt x="92" y="12"/>
                    </a:lnTo>
                    <a:lnTo>
                      <a:pt x="92" y="8"/>
                    </a:lnTo>
                    <a:lnTo>
                      <a:pt x="92" y="6"/>
                    </a:lnTo>
                    <a:lnTo>
                      <a:pt x="90" y="4"/>
                    </a:lnTo>
                    <a:lnTo>
                      <a:pt x="84" y="6"/>
                    </a:lnTo>
                    <a:lnTo>
                      <a:pt x="70" y="10"/>
                    </a:lnTo>
                    <a:lnTo>
                      <a:pt x="56" y="14"/>
                    </a:lnTo>
                    <a:lnTo>
                      <a:pt x="46" y="18"/>
                    </a:lnTo>
                    <a:lnTo>
                      <a:pt x="36" y="24"/>
                    </a:lnTo>
                    <a:lnTo>
                      <a:pt x="20" y="12"/>
                    </a:lnTo>
                    <a:lnTo>
                      <a:pt x="10" y="4"/>
                    </a:lnTo>
                    <a:lnTo>
                      <a:pt x="2" y="0"/>
                    </a:lnTo>
                    <a:lnTo>
                      <a:pt x="0" y="2"/>
                    </a:lnTo>
                    <a:lnTo>
                      <a:pt x="0" y="4"/>
                    </a:lnTo>
                    <a:lnTo>
                      <a:pt x="2" y="10"/>
                    </a:lnTo>
                    <a:lnTo>
                      <a:pt x="12" y="16"/>
                    </a:lnTo>
                    <a:lnTo>
                      <a:pt x="20"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8" name="Freeform 28"/>
              <p:cNvSpPr>
                <a:spLocks/>
              </p:cNvSpPr>
              <p:nvPr/>
            </p:nvSpPr>
            <p:spPr bwMode="auto">
              <a:xfrm flipH="1">
                <a:off x="5082" y="1184"/>
                <a:ext cx="84" cy="34"/>
              </a:xfrm>
              <a:custGeom>
                <a:avLst/>
                <a:gdLst>
                  <a:gd name="T0" fmla="*/ 34 w 84"/>
                  <a:gd name="T1" fmla="*/ 22 h 34"/>
                  <a:gd name="T2" fmla="*/ 34 w 84"/>
                  <a:gd name="T3" fmla="*/ 22 h 34"/>
                  <a:gd name="T4" fmla="*/ 18 w 84"/>
                  <a:gd name="T5" fmla="*/ 8 h 34"/>
                  <a:gd name="T6" fmla="*/ 10 w 84"/>
                  <a:gd name="T7" fmla="*/ 2 h 34"/>
                  <a:gd name="T8" fmla="*/ 0 w 84"/>
                  <a:gd name="T9" fmla="*/ 0 h 34"/>
                  <a:gd name="T10" fmla="*/ 0 w 84"/>
                  <a:gd name="T11" fmla="*/ 8 h 34"/>
                  <a:gd name="T12" fmla="*/ 30 w 84"/>
                  <a:gd name="T13" fmla="*/ 34 h 34"/>
                  <a:gd name="T14" fmla="*/ 30 w 84"/>
                  <a:gd name="T15" fmla="*/ 34 h 34"/>
                  <a:gd name="T16" fmla="*/ 42 w 84"/>
                  <a:gd name="T17" fmla="*/ 30 h 34"/>
                  <a:gd name="T18" fmla="*/ 42 w 84"/>
                  <a:gd name="T19" fmla="*/ 30 h 34"/>
                  <a:gd name="T20" fmla="*/ 72 w 84"/>
                  <a:gd name="T21" fmla="*/ 22 h 34"/>
                  <a:gd name="T22" fmla="*/ 72 w 84"/>
                  <a:gd name="T23" fmla="*/ 22 h 34"/>
                  <a:gd name="T24" fmla="*/ 80 w 84"/>
                  <a:gd name="T25" fmla="*/ 20 h 34"/>
                  <a:gd name="T26" fmla="*/ 80 w 84"/>
                  <a:gd name="T27" fmla="*/ 20 h 34"/>
                  <a:gd name="T28" fmla="*/ 84 w 84"/>
                  <a:gd name="T29" fmla="*/ 16 h 34"/>
                  <a:gd name="T30" fmla="*/ 84 w 84"/>
                  <a:gd name="T31" fmla="*/ 14 h 34"/>
                  <a:gd name="T32" fmla="*/ 84 w 84"/>
                  <a:gd name="T33" fmla="*/ 10 h 34"/>
                  <a:gd name="T34" fmla="*/ 80 w 84"/>
                  <a:gd name="T35" fmla="*/ 10 h 34"/>
                  <a:gd name="T36" fmla="*/ 42 w 84"/>
                  <a:gd name="T37" fmla="*/ 20 h 34"/>
                  <a:gd name="T38" fmla="*/ 34 w 84"/>
                  <a:gd name="T39" fmla="*/ 22 h 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4"/>
                  <a:gd name="T61" fmla="*/ 0 h 34"/>
                  <a:gd name="T62" fmla="*/ 84 w 84"/>
                  <a:gd name="T63" fmla="*/ 34 h 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4" h="34">
                    <a:moveTo>
                      <a:pt x="34" y="22"/>
                    </a:moveTo>
                    <a:lnTo>
                      <a:pt x="34" y="22"/>
                    </a:lnTo>
                    <a:lnTo>
                      <a:pt x="18" y="8"/>
                    </a:lnTo>
                    <a:lnTo>
                      <a:pt x="10" y="2"/>
                    </a:lnTo>
                    <a:lnTo>
                      <a:pt x="0" y="0"/>
                    </a:lnTo>
                    <a:lnTo>
                      <a:pt x="0" y="8"/>
                    </a:lnTo>
                    <a:lnTo>
                      <a:pt x="30" y="34"/>
                    </a:lnTo>
                    <a:lnTo>
                      <a:pt x="42" y="30"/>
                    </a:lnTo>
                    <a:lnTo>
                      <a:pt x="72" y="22"/>
                    </a:lnTo>
                    <a:lnTo>
                      <a:pt x="80" y="20"/>
                    </a:lnTo>
                    <a:lnTo>
                      <a:pt x="84" y="16"/>
                    </a:lnTo>
                    <a:lnTo>
                      <a:pt x="84" y="14"/>
                    </a:lnTo>
                    <a:lnTo>
                      <a:pt x="84" y="10"/>
                    </a:lnTo>
                    <a:lnTo>
                      <a:pt x="80" y="10"/>
                    </a:lnTo>
                    <a:lnTo>
                      <a:pt x="42" y="20"/>
                    </a:lnTo>
                    <a:lnTo>
                      <a:pt x="34"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09" name="Freeform 29"/>
              <p:cNvSpPr>
                <a:spLocks/>
              </p:cNvSpPr>
              <p:nvPr/>
            </p:nvSpPr>
            <p:spPr bwMode="auto">
              <a:xfrm flipH="1">
                <a:off x="4956" y="1208"/>
                <a:ext cx="76" cy="28"/>
              </a:xfrm>
              <a:custGeom>
                <a:avLst/>
                <a:gdLst>
                  <a:gd name="T0" fmla="*/ 0 w 76"/>
                  <a:gd name="T1" fmla="*/ 0 h 28"/>
                  <a:gd name="T2" fmla="*/ 0 w 76"/>
                  <a:gd name="T3" fmla="*/ 0 h 28"/>
                  <a:gd name="T4" fmla="*/ 4 w 76"/>
                  <a:gd name="T5" fmla="*/ 8 h 28"/>
                  <a:gd name="T6" fmla="*/ 10 w 76"/>
                  <a:gd name="T7" fmla="*/ 14 h 28"/>
                  <a:gd name="T8" fmla="*/ 10 w 76"/>
                  <a:gd name="T9" fmla="*/ 14 h 28"/>
                  <a:gd name="T10" fmla="*/ 22 w 76"/>
                  <a:gd name="T11" fmla="*/ 22 h 28"/>
                  <a:gd name="T12" fmla="*/ 34 w 76"/>
                  <a:gd name="T13" fmla="*/ 28 h 28"/>
                  <a:gd name="T14" fmla="*/ 58 w 76"/>
                  <a:gd name="T15" fmla="*/ 22 h 28"/>
                  <a:gd name="T16" fmla="*/ 74 w 76"/>
                  <a:gd name="T17" fmla="*/ 18 h 28"/>
                  <a:gd name="T18" fmla="*/ 74 w 76"/>
                  <a:gd name="T19" fmla="*/ 18 h 28"/>
                  <a:gd name="T20" fmla="*/ 76 w 76"/>
                  <a:gd name="T21" fmla="*/ 14 h 28"/>
                  <a:gd name="T22" fmla="*/ 76 w 76"/>
                  <a:gd name="T23" fmla="*/ 12 h 28"/>
                  <a:gd name="T24" fmla="*/ 74 w 76"/>
                  <a:gd name="T25" fmla="*/ 10 h 28"/>
                  <a:gd name="T26" fmla="*/ 74 w 76"/>
                  <a:gd name="T27" fmla="*/ 10 h 28"/>
                  <a:gd name="T28" fmla="*/ 58 w 76"/>
                  <a:gd name="T29" fmla="*/ 14 h 28"/>
                  <a:gd name="T30" fmla="*/ 58 w 76"/>
                  <a:gd name="T31" fmla="*/ 14 h 28"/>
                  <a:gd name="T32" fmla="*/ 34 w 76"/>
                  <a:gd name="T33" fmla="*/ 18 h 28"/>
                  <a:gd name="T34" fmla="*/ 34 w 76"/>
                  <a:gd name="T35" fmla="*/ 18 h 28"/>
                  <a:gd name="T36" fmla="*/ 22 w 76"/>
                  <a:gd name="T37" fmla="*/ 10 h 28"/>
                  <a:gd name="T38" fmla="*/ 10 w 76"/>
                  <a:gd name="T39" fmla="*/ 4 h 28"/>
                  <a:gd name="T40" fmla="*/ 10 w 76"/>
                  <a:gd name="T41" fmla="*/ 4 h 28"/>
                  <a:gd name="T42" fmla="*/ 0 w 76"/>
                  <a:gd name="T43" fmla="*/ 0 h 28"/>
                  <a:gd name="T44" fmla="*/ 0 w 76"/>
                  <a:gd name="T45" fmla="*/ 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28"/>
                  <a:gd name="T71" fmla="*/ 76 w 76"/>
                  <a:gd name="T72" fmla="*/ 28 h 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28">
                    <a:moveTo>
                      <a:pt x="0" y="0"/>
                    </a:moveTo>
                    <a:lnTo>
                      <a:pt x="0" y="0"/>
                    </a:lnTo>
                    <a:lnTo>
                      <a:pt x="4" y="8"/>
                    </a:lnTo>
                    <a:lnTo>
                      <a:pt x="10" y="14"/>
                    </a:lnTo>
                    <a:lnTo>
                      <a:pt x="22" y="22"/>
                    </a:lnTo>
                    <a:lnTo>
                      <a:pt x="34" y="28"/>
                    </a:lnTo>
                    <a:lnTo>
                      <a:pt x="58" y="22"/>
                    </a:lnTo>
                    <a:lnTo>
                      <a:pt x="74" y="18"/>
                    </a:lnTo>
                    <a:lnTo>
                      <a:pt x="76" y="14"/>
                    </a:lnTo>
                    <a:lnTo>
                      <a:pt x="76" y="12"/>
                    </a:lnTo>
                    <a:lnTo>
                      <a:pt x="74" y="10"/>
                    </a:lnTo>
                    <a:lnTo>
                      <a:pt x="58" y="14"/>
                    </a:lnTo>
                    <a:lnTo>
                      <a:pt x="34" y="18"/>
                    </a:lnTo>
                    <a:lnTo>
                      <a:pt x="22" y="10"/>
                    </a:lnTo>
                    <a:lnTo>
                      <a:pt x="10" y="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0" name="Freeform 30"/>
              <p:cNvSpPr>
                <a:spLocks/>
              </p:cNvSpPr>
              <p:nvPr/>
            </p:nvSpPr>
            <p:spPr bwMode="auto">
              <a:xfrm flipH="1">
                <a:off x="5010" y="1172"/>
                <a:ext cx="80" cy="24"/>
              </a:xfrm>
              <a:custGeom>
                <a:avLst/>
                <a:gdLst>
                  <a:gd name="T0" fmla="*/ 78 w 80"/>
                  <a:gd name="T1" fmla="*/ 8 h 24"/>
                  <a:gd name="T2" fmla="*/ 78 w 80"/>
                  <a:gd name="T3" fmla="*/ 8 h 24"/>
                  <a:gd name="T4" fmla="*/ 68 w 80"/>
                  <a:gd name="T5" fmla="*/ 10 h 24"/>
                  <a:gd name="T6" fmla="*/ 68 w 80"/>
                  <a:gd name="T7" fmla="*/ 10 h 24"/>
                  <a:gd name="T8" fmla="*/ 40 w 80"/>
                  <a:gd name="T9" fmla="*/ 16 h 24"/>
                  <a:gd name="T10" fmla="*/ 40 w 80"/>
                  <a:gd name="T11" fmla="*/ 16 h 24"/>
                  <a:gd name="T12" fmla="*/ 32 w 80"/>
                  <a:gd name="T13" fmla="*/ 16 h 24"/>
                  <a:gd name="T14" fmla="*/ 32 w 80"/>
                  <a:gd name="T15" fmla="*/ 16 h 24"/>
                  <a:gd name="T16" fmla="*/ 18 w 80"/>
                  <a:gd name="T17" fmla="*/ 8 h 24"/>
                  <a:gd name="T18" fmla="*/ 4 w 80"/>
                  <a:gd name="T19" fmla="*/ 0 h 24"/>
                  <a:gd name="T20" fmla="*/ 4 w 80"/>
                  <a:gd name="T21" fmla="*/ 0 h 24"/>
                  <a:gd name="T22" fmla="*/ 0 w 80"/>
                  <a:gd name="T23" fmla="*/ 0 h 24"/>
                  <a:gd name="T24" fmla="*/ 0 w 80"/>
                  <a:gd name="T25" fmla="*/ 6 h 24"/>
                  <a:gd name="T26" fmla="*/ 0 w 80"/>
                  <a:gd name="T27" fmla="*/ 6 h 24"/>
                  <a:gd name="T28" fmla="*/ 2 w 80"/>
                  <a:gd name="T29" fmla="*/ 8 h 24"/>
                  <a:gd name="T30" fmla="*/ 4 w 80"/>
                  <a:gd name="T31" fmla="*/ 10 h 24"/>
                  <a:gd name="T32" fmla="*/ 4 w 80"/>
                  <a:gd name="T33" fmla="*/ 10 h 24"/>
                  <a:gd name="T34" fmla="*/ 8 w 80"/>
                  <a:gd name="T35" fmla="*/ 14 h 24"/>
                  <a:gd name="T36" fmla="*/ 14 w 80"/>
                  <a:gd name="T37" fmla="*/ 14 h 24"/>
                  <a:gd name="T38" fmla="*/ 14 w 80"/>
                  <a:gd name="T39" fmla="*/ 14 h 24"/>
                  <a:gd name="T40" fmla="*/ 20 w 80"/>
                  <a:gd name="T41" fmla="*/ 20 h 24"/>
                  <a:gd name="T42" fmla="*/ 26 w 80"/>
                  <a:gd name="T43" fmla="*/ 22 h 24"/>
                  <a:gd name="T44" fmla="*/ 32 w 80"/>
                  <a:gd name="T45" fmla="*/ 24 h 24"/>
                  <a:gd name="T46" fmla="*/ 40 w 80"/>
                  <a:gd name="T47" fmla="*/ 24 h 24"/>
                  <a:gd name="T48" fmla="*/ 40 w 80"/>
                  <a:gd name="T49" fmla="*/ 24 h 24"/>
                  <a:gd name="T50" fmla="*/ 54 w 80"/>
                  <a:gd name="T51" fmla="*/ 22 h 24"/>
                  <a:gd name="T52" fmla="*/ 68 w 80"/>
                  <a:gd name="T53" fmla="*/ 18 h 24"/>
                  <a:gd name="T54" fmla="*/ 68 w 80"/>
                  <a:gd name="T55" fmla="*/ 18 h 24"/>
                  <a:gd name="T56" fmla="*/ 80 w 80"/>
                  <a:gd name="T57" fmla="*/ 14 h 24"/>
                  <a:gd name="T58" fmla="*/ 80 w 80"/>
                  <a:gd name="T59" fmla="*/ 14 h 24"/>
                  <a:gd name="T60" fmla="*/ 80 w 80"/>
                  <a:gd name="T61" fmla="*/ 10 h 24"/>
                  <a:gd name="T62" fmla="*/ 80 w 80"/>
                  <a:gd name="T63" fmla="*/ 10 h 24"/>
                  <a:gd name="T64" fmla="*/ 78 w 80"/>
                  <a:gd name="T65" fmla="*/ 8 h 24"/>
                  <a:gd name="T66" fmla="*/ 78 w 80"/>
                  <a:gd name="T67" fmla="*/ 8 h 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24"/>
                  <a:gd name="T104" fmla="*/ 80 w 80"/>
                  <a:gd name="T105" fmla="*/ 24 h 2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24">
                    <a:moveTo>
                      <a:pt x="78" y="8"/>
                    </a:moveTo>
                    <a:lnTo>
                      <a:pt x="78" y="8"/>
                    </a:lnTo>
                    <a:lnTo>
                      <a:pt x="68" y="10"/>
                    </a:lnTo>
                    <a:lnTo>
                      <a:pt x="40" y="16"/>
                    </a:lnTo>
                    <a:lnTo>
                      <a:pt x="32" y="16"/>
                    </a:lnTo>
                    <a:lnTo>
                      <a:pt x="18" y="8"/>
                    </a:lnTo>
                    <a:lnTo>
                      <a:pt x="4" y="0"/>
                    </a:lnTo>
                    <a:lnTo>
                      <a:pt x="0" y="0"/>
                    </a:lnTo>
                    <a:lnTo>
                      <a:pt x="0" y="6"/>
                    </a:lnTo>
                    <a:lnTo>
                      <a:pt x="2" y="8"/>
                    </a:lnTo>
                    <a:lnTo>
                      <a:pt x="4" y="10"/>
                    </a:lnTo>
                    <a:lnTo>
                      <a:pt x="8" y="14"/>
                    </a:lnTo>
                    <a:lnTo>
                      <a:pt x="14" y="14"/>
                    </a:lnTo>
                    <a:lnTo>
                      <a:pt x="20" y="20"/>
                    </a:lnTo>
                    <a:lnTo>
                      <a:pt x="26" y="22"/>
                    </a:lnTo>
                    <a:lnTo>
                      <a:pt x="32" y="24"/>
                    </a:lnTo>
                    <a:lnTo>
                      <a:pt x="40" y="24"/>
                    </a:lnTo>
                    <a:lnTo>
                      <a:pt x="54" y="22"/>
                    </a:lnTo>
                    <a:lnTo>
                      <a:pt x="68" y="18"/>
                    </a:lnTo>
                    <a:lnTo>
                      <a:pt x="80" y="14"/>
                    </a:lnTo>
                    <a:lnTo>
                      <a:pt x="80" y="10"/>
                    </a:lnTo>
                    <a:lnTo>
                      <a:pt x="7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1" name="Freeform 31"/>
              <p:cNvSpPr>
                <a:spLocks/>
              </p:cNvSpPr>
              <p:nvPr/>
            </p:nvSpPr>
            <p:spPr bwMode="auto">
              <a:xfrm flipH="1">
                <a:off x="4612" y="1264"/>
                <a:ext cx="62" cy="36"/>
              </a:xfrm>
              <a:custGeom>
                <a:avLst/>
                <a:gdLst>
                  <a:gd name="T0" fmla="*/ 30 w 62"/>
                  <a:gd name="T1" fmla="*/ 36 h 36"/>
                  <a:gd name="T2" fmla="*/ 58 w 62"/>
                  <a:gd name="T3" fmla="*/ 32 h 36"/>
                  <a:gd name="T4" fmla="*/ 62 w 62"/>
                  <a:gd name="T5" fmla="*/ 32 h 36"/>
                  <a:gd name="T6" fmla="*/ 62 w 62"/>
                  <a:gd name="T7" fmla="*/ 28 h 36"/>
                  <a:gd name="T8" fmla="*/ 62 w 62"/>
                  <a:gd name="T9" fmla="*/ 28 h 36"/>
                  <a:gd name="T10" fmla="*/ 58 w 62"/>
                  <a:gd name="T11" fmla="*/ 24 h 36"/>
                  <a:gd name="T12" fmla="*/ 58 w 62"/>
                  <a:gd name="T13" fmla="*/ 24 h 36"/>
                  <a:gd name="T14" fmla="*/ 52 w 62"/>
                  <a:gd name="T15" fmla="*/ 24 h 36"/>
                  <a:gd name="T16" fmla="*/ 46 w 62"/>
                  <a:gd name="T17" fmla="*/ 24 h 36"/>
                  <a:gd name="T18" fmla="*/ 34 w 62"/>
                  <a:gd name="T19" fmla="*/ 26 h 36"/>
                  <a:gd name="T20" fmla="*/ 34 w 62"/>
                  <a:gd name="T21" fmla="*/ 26 h 36"/>
                  <a:gd name="T22" fmla="*/ 30 w 62"/>
                  <a:gd name="T23" fmla="*/ 20 h 36"/>
                  <a:gd name="T24" fmla="*/ 30 w 62"/>
                  <a:gd name="T25" fmla="*/ 20 h 36"/>
                  <a:gd name="T26" fmla="*/ 20 w 62"/>
                  <a:gd name="T27" fmla="*/ 10 h 36"/>
                  <a:gd name="T28" fmla="*/ 10 w 62"/>
                  <a:gd name="T29" fmla="*/ 4 h 36"/>
                  <a:gd name="T30" fmla="*/ 10 w 62"/>
                  <a:gd name="T31" fmla="*/ 4 h 36"/>
                  <a:gd name="T32" fmla="*/ 0 w 62"/>
                  <a:gd name="T33" fmla="*/ 0 h 36"/>
                  <a:gd name="T34" fmla="*/ 0 w 62"/>
                  <a:gd name="T35" fmla="*/ 0 h 36"/>
                  <a:gd name="T36" fmla="*/ 4 w 62"/>
                  <a:gd name="T37" fmla="*/ 8 h 36"/>
                  <a:gd name="T38" fmla="*/ 10 w 62"/>
                  <a:gd name="T39" fmla="*/ 14 h 36"/>
                  <a:gd name="T40" fmla="*/ 10 w 62"/>
                  <a:gd name="T41" fmla="*/ 14 h 36"/>
                  <a:gd name="T42" fmla="*/ 20 w 62"/>
                  <a:gd name="T43" fmla="*/ 24 h 36"/>
                  <a:gd name="T44" fmla="*/ 26 w 62"/>
                  <a:gd name="T45" fmla="*/ 28 h 36"/>
                  <a:gd name="T46" fmla="*/ 30 w 62"/>
                  <a:gd name="T47" fmla="*/ 36 h 36"/>
                  <a:gd name="T48" fmla="*/ 30 w 62"/>
                  <a:gd name="T49" fmla="*/ 36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36"/>
                  <a:gd name="T77" fmla="*/ 62 w 62"/>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36">
                    <a:moveTo>
                      <a:pt x="30" y="36"/>
                    </a:moveTo>
                    <a:lnTo>
                      <a:pt x="58" y="32"/>
                    </a:lnTo>
                    <a:lnTo>
                      <a:pt x="62" y="32"/>
                    </a:lnTo>
                    <a:lnTo>
                      <a:pt x="62" y="28"/>
                    </a:lnTo>
                    <a:lnTo>
                      <a:pt x="58" y="24"/>
                    </a:lnTo>
                    <a:lnTo>
                      <a:pt x="52" y="24"/>
                    </a:lnTo>
                    <a:lnTo>
                      <a:pt x="46" y="24"/>
                    </a:lnTo>
                    <a:lnTo>
                      <a:pt x="34" y="26"/>
                    </a:lnTo>
                    <a:lnTo>
                      <a:pt x="30" y="20"/>
                    </a:lnTo>
                    <a:lnTo>
                      <a:pt x="20" y="10"/>
                    </a:lnTo>
                    <a:lnTo>
                      <a:pt x="10" y="4"/>
                    </a:lnTo>
                    <a:lnTo>
                      <a:pt x="0" y="0"/>
                    </a:lnTo>
                    <a:lnTo>
                      <a:pt x="4" y="8"/>
                    </a:lnTo>
                    <a:lnTo>
                      <a:pt x="10" y="14"/>
                    </a:lnTo>
                    <a:lnTo>
                      <a:pt x="20" y="24"/>
                    </a:lnTo>
                    <a:lnTo>
                      <a:pt x="26" y="28"/>
                    </a:lnTo>
                    <a:lnTo>
                      <a:pt x="30"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2" name="Freeform 32"/>
              <p:cNvSpPr>
                <a:spLocks/>
              </p:cNvSpPr>
              <p:nvPr/>
            </p:nvSpPr>
            <p:spPr bwMode="auto">
              <a:xfrm flipH="1">
                <a:off x="4468" y="1246"/>
                <a:ext cx="42" cy="30"/>
              </a:xfrm>
              <a:custGeom>
                <a:avLst/>
                <a:gdLst>
                  <a:gd name="T0" fmla="*/ 36 w 42"/>
                  <a:gd name="T1" fmla="*/ 26 h 30"/>
                  <a:gd name="T2" fmla="*/ 36 w 42"/>
                  <a:gd name="T3" fmla="*/ 26 h 30"/>
                  <a:gd name="T4" fmla="*/ 42 w 42"/>
                  <a:gd name="T5" fmla="*/ 22 h 30"/>
                  <a:gd name="T6" fmla="*/ 42 w 42"/>
                  <a:gd name="T7" fmla="*/ 20 h 30"/>
                  <a:gd name="T8" fmla="*/ 42 w 42"/>
                  <a:gd name="T9" fmla="*/ 16 h 30"/>
                  <a:gd name="T10" fmla="*/ 42 w 42"/>
                  <a:gd name="T11" fmla="*/ 16 h 30"/>
                  <a:gd name="T12" fmla="*/ 36 w 42"/>
                  <a:gd name="T13" fmla="*/ 16 h 30"/>
                  <a:gd name="T14" fmla="*/ 30 w 42"/>
                  <a:gd name="T15" fmla="*/ 16 h 30"/>
                  <a:gd name="T16" fmla="*/ 22 w 42"/>
                  <a:gd name="T17" fmla="*/ 14 h 30"/>
                  <a:gd name="T18" fmla="*/ 22 w 42"/>
                  <a:gd name="T19" fmla="*/ 14 h 30"/>
                  <a:gd name="T20" fmla="*/ 2 w 42"/>
                  <a:gd name="T21" fmla="*/ 0 h 30"/>
                  <a:gd name="T22" fmla="*/ 0 w 42"/>
                  <a:gd name="T23" fmla="*/ 4 h 30"/>
                  <a:gd name="T24" fmla="*/ 0 w 42"/>
                  <a:gd name="T25" fmla="*/ 4 h 30"/>
                  <a:gd name="T26" fmla="*/ 10 w 42"/>
                  <a:gd name="T27" fmla="*/ 18 h 30"/>
                  <a:gd name="T28" fmla="*/ 14 w 42"/>
                  <a:gd name="T29" fmla="*/ 24 h 30"/>
                  <a:gd name="T30" fmla="*/ 22 w 42"/>
                  <a:gd name="T31" fmla="*/ 28 h 30"/>
                  <a:gd name="T32" fmla="*/ 22 w 42"/>
                  <a:gd name="T33" fmla="*/ 28 h 30"/>
                  <a:gd name="T34" fmla="*/ 28 w 42"/>
                  <a:gd name="T35" fmla="*/ 30 h 30"/>
                  <a:gd name="T36" fmla="*/ 36 w 42"/>
                  <a:gd name="T37" fmla="*/ 26 h 30"/>
                  <a:gd name="T38" fmla="*/ 36 w 42"/>
                  <a:gd name="T39" fmla="*/ 26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30"/>
                  <a:gd name="T62" fmla="*/ 42 w 42"/>
                  <a:gd name="T63" fmla="*/ 30 h 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30">
                    <a:moveTo>
                      <a:pt x="36" y="26"/>
                    </a:moveTo>
                    <a:lnTo>
                      <a:pt x="36" y="26"/>
                    </a:lnTo>
                    <a:lnTo>
                      <a:pt x="42" y="22"/>
                    </a:lnTo>
                    <a:lnTo>
                      <a:pt x="42" y="20"/>
                    </a:lnTo>
                    <a:lnTo>
                      <a:pt x="42" y="16"/>
                    </a:lnTo>
                    <a:lnTo>
                      <a:pt x="36" y="16"/>
                    </a:lnTo>
                    <a:lnTo>
                      <a:pt x="30" y="16"/>
                    </a:lnTo>
                    <a:lnTo>
                      <a:pt x="22" y="14"/>
                    </a:lnTo>
                    <a:lnTo>
                      <a:pt x="2" y="0"/>
                    </a:lnTo>
                    <a:lnTo>
                      <a:pt x="0" y="4"/>
                    </a:lnTo>
                    <a:lnTo>
                      <a:pt x="10" y="18"/>
                    </a:lnTo>
                    <a:lnTo>
                      <a:pt x="14" y="24"/>
                    </a:lnTo>
                    <a:lnTo>
                      <a:pt x="22" y="28"/>
                    </a:lnTo>
                    <a:lnTo>
                      <a:pt x="28" y="30"/>
                    </a:lnTo>
                    <a:lnTo>
                      <a:pt x="3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3" name="Freeform 33"/>
              <p:cNvSpPr>
                <a:spLocks/>
              </p:cNvSpPr>
              <p:nvPr/>
            </p:nvSpPr>
            <p:spPr bwMode="auto">
              <a:xfrm flipH="1">
                <a:off x="4374" y="1176"/>
                <a:ext cx="860" cy="362"/>
              </a:xfrm>
              <a:custGeom>
                <a:avLst/>
                <a:gdLst>
                  <a:gd name="T0" fmla="*/ 852 w 860"/>
                  <a:gd name="T1" fmla="*/ 136 h 362"/>
                  <a:gd name="T2" fmla="*/ 848 w 860"/>
                  <a:gd name="T3" fmla="*/ 144 h 362"/>
                  <a:gd name="T4" fmla="*/ 688 w 860"/>
                  <a:gd name="T5" fmla="*/ 172 h 362"/>
                  <a:gd name="T6" fmla="*/ 646 w 860"/>
                  <a:gd name="T7" fmla="*/ 182 h 362"/>
                  <a:gd name="T8" fmla="*/ 630 w 860"/>
                  <a:gd name="T9" fmla="*/ 188 h 362"/>
                  <a:gd name="T10" fmla="*/ 618 w 860"/>
                  <a:gd name="T11" fmla="*/ 190 h 362"/>
                  <a:gd name="T12" fmla="*/ 570 w 860"/>
                  <a:gd name="T13" fmla="*/ 206 h 362"/>
                  <a:gd name="T14" fmla="*/ 534 w 860"/>
                  <a:gd name="T15" fmla="*/ 220 h 362"/>
                  <a:gd name="T16" fmla="*/ 484 w 860"/>
                  <a:gd name="T17" fmla="*/ 238 h 362"/>
                  <a:gd name="T18" fmla="*/ 476 w 860"/>
                  <a:gd name="T19" fmla="*/ 242 h 362"/>
                  <a:gd name="T20" fmla="*/ 392 w 860"/>
                  <a:gd name="T21" fmla="*/ 280 h 362"/>
                  <a:gd name="T22" fmla="*/ 376 w 860"/>
                  <a:gd name="T23" fmla="*/ 288 h 362"/>
                  <a:gd name="T24" fmla="*/ 330 w 860"/>
                  <a:gd name="T25" fmla="*/ 314 h 362"/>
                  <a:gd name="T26" fmla="*/ 322 w 860"/>
                  <a:gd name="T27" fmla="*/ 318 h 362"/>
                  <a:gd name="T28" fmla="*/ 290 w 860"/>
                  <a:gd name="T29" fmla="*/ 336 h 362"/>
                  <a:gd name="T30" fmla="*/ 260 w 860"/>
                  <a:gd name="T31" fmla="*/ 318 h 362"/>
                  <a:gd name="T32" fmla="*/ 212 w 860"/>
                  <a:gd name="T33" fmla="*/ 280 h 362"/>
                  <a:gd name="T34" fmla="*/ 148 w 860"/>
                  <a:gd name="T35" fmla="*/ 214 h 362"/>
                  <a:gd name="T36" fmla="*/ 110 w 860"/>
                  <a:gd name="T37" fmla="*/ 166 h 362"/>
                  <a:gd name="T38" fmla="*/ 50 w 860"/>
                  <a:gd name="T39" fmla="*/ 82 h 362"/>
                  <a:gd name="T40" fmla="*/ 18 w 860"/>
                  <a:gd name="T41" fmla="*/ 42 h 362"/>
                  <a:gd name="T42" fmla="*/ 0 w 860"/>
                  <a:gd name="T43" fmla="*/ 12 h 362"/>
                  <a:gd name="T44" fmla="*/ 0 w 860"/>
                  <a:gd name="T45" fmla="*/ 8 h 362"/>
                  <a:gd name="T46" fmla="*/ 4 w 860"/>
                  <a:gd name="T47" fmla="*/ 36 h 362"/>
                  <a:gd name="T48" fmla="*/ 110 w 860"/>
                  <a:gd name="T49" fmla="*/ 184 h 362"/>
                  <a:gd name="T50" fmla="*/ 148 w 860"/>
                  <a:gd name="T51" fmla="*/ 234 h 362"/>
                  <a:gd name="T52" fmla="*/ 212 w 860"/>
                  <a:gd name="T53" fmla="*/ 304 h 362"/>
                  <a:gd name="T54" fmla="*/ 260 w 860"/>
                  <a:gd name="T55" fmla="*/ 344 h 362"/>
                  <a:gd name="T56" fmla="*/ 290 w 860"/>
                  <a:gd name="T57" fmla="*/ 360 h 362"/>
                  <a:gd name="T58" fmla="*/ 322 w 860"/>
                  <a:gd name="T59" fmla="*/ 344 h 362"/>
                  <a:gd name="T60" fmla="*/ 330 w 860"/>
                  <a:gd name="T61" fmla="*/ 340 h 362"/>
                  <a:gd name="T62" fmla="*/ 376 w 860"/>
                  <a:gd name="T63" fmla="*/ 316 h 362"/>
                  <a:gd name="T64" fmla="*/ 384 w 860"/>
                  <a:gd name="T65" fmla="*/ 312 h 362"/>
                  <a:gd name="T66" fmla="*/ 432 w 860"/>
                  <a:gd name="T67" fmla="*/ 292 h 362"/>
                  <a:gd name="T68" fmla="*/ 476 w 860"/>
                  <a:gd name="T69" fmla="*/ 274 h 362"/>
                  <a:gd name="T70" fmla="*/ 518 w 860"/>
                  <a:gd name="T71" fmla="*/ 258 h 362"/>
                  <a:gd name="T72" fmla="*/ 534 w 860"/>
                  <a:gd name="T73" fmla="*/ 252 h 362"/>
                  <a:gd name="T74" fmla="*/ 590 w 860"/>
                  <a:gd name="T75" fmla="*/ 232 h 362"/>
                  <a:gd name="T76" fmla="*/ 618 w 860"/>
                  <a:gd name="T77" fmla="*/ 224 h 362"/>
                  <a:gd name="T78" fmla="*/ 646 w 860"/>
                  <a:gd name="T79" fmla="*/ 214 h 362"/>
                  <a:gd name="T80" fmla="*/ 688 w 860"/>
                  <a:gd name="T81" fmla="*/ 202 h 362"/>
                  <a:gd name="T82" fmla="*/ 788 w 860"/>
                  <a:gd name="T83" fmla="*/ 174 h 362"/>
                  <a:gd name="T84" fmla="*/ 824 w 860"/>
                  <a:gd name="T85" fmla="*/ 168 h 362"/>
                  <a:gd name="T86" fmla="*/ 858 w 860"/>
                  <a:gd name="T87" fmla="*/ 156 h 362"/>
                  <a:gd name="T88" fmla="*/ 860 w 860"/>
                  <a:gd name="T89" fmla="*/ 140 h 36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60"/>
                  <a:gd name="T136" fmla="*/ 0 h 362"/>
                  <a:gd name="T137" fmla="*/ 860 w 860"/>
                  <a:gd name="T138" fmla="*/ 362 h 36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60" h="362">
                    <a:moveTo>
                      <a:pt x="856" y="126"/>
                    </a:moveTo>
                    <a:lnTo>
                      <a:pt x="856" y="126"/>
                    </a:lnTo>
                    <a:lnTo>
                      <a:pt x="852" y="136"/>
                    </a:lnTo>
                    <a:lnTo>
                      <a:pt x="850" y="140"/>
                    </a:lnTo>
                    <a:lnTo>
                      <a:pt x="848" y="144"/>
                    </a:lnTo>
                    <a:lnTo>
                      <a:pt x="746" y="162"/>
                    </a:lnTo>
                    <a:lnTo>
                      <a:pt x="688" y="172"/>
                    </a:lnTo>
                    <a:lnTo>
                      <a:pt x="646" y="182"/>
                    </a:lnTo>
                    <a:lnTo>
                      <a:pt x="642" y="184"/>
                    </a:lnTo>
                    <a:lnTo>
                      <a:pt x="630" y="188"/>
                    </a:lnTo>
                    <a:lnTo>
                      <a:pt x="618" y="190"/>
                    </a:lnTo>
                    <a:lnTo>
                      <a:pt x="590" y="200"/>
                    </a:lnTo>
                    <a:lnTo>
                      <a:pt x="570" y="206"/>
                    </a:lnTo>
                    <a:lnTo>
                      <a:pt x="534" y="220"/>
                    </a:lnTo>
                    <a:lnTo>
                      <a:pt x="518" y="226"/>
                    </a:lnTo>
                    <a:lnTo>
                      <a:pt x="484" y="238"/>
                    </a:lnTo>
                    <a:lnTo>
                      <a:pt x="476" y="242"/>
                    </a:lnTo>
                    <a:lnTo>
                      <a:pt x="432" y="262"/>
                    </a:lnTo>
                    <a:lnTo>
                      <a:pt x="392" y="280"/>
                    </a:lnTo>
                    <a:lnTo>
                      <a:pt x="376" y="288"/>
                    </a:lnTo>
                    <a:lnTo>
                      <a:pt x="362" y="296"/>
                    </a:lnTo>
                    <a:lnTo>
                      <a:pt x="330" y="314"/>
                    </a:lnTo>
                    <a:lnTo>
                      <a:pt x="322" y="318"/>
                    </a:lnTo>
                    <a:lnTo>
                      <a:pt x="290" y="336"/>
                    </a:lnTo>
                    <a:lnTo>
                      <a:pt x="260" y="318"/>
                    </a:lnTo>
                    <a:lnTo>
                      <a:pt x="236" y="300"/>
                    </a:lnTo>
                    <a:lnTo>
                      <a:pt x="212" y="280"/>
                    </a:lnTo>
                    <a:lnTo>
                      <a:pt x="184" y="252"/>
                    </a:lnTo>
                    <a:lnTo>
                      <a:pt x="148" y="214"/>
                    </a:lnTo>
                    <a:lnTo>
                      <a:pt x="110" y="166"/>
                    </a:lnTo>
                    <a:lnTo>
                      <a:pt x="78" y="124"/>
                    </a:lnTo>
                    <a:lnTo>
                      <a:pt x="50" y="82"/>
                    </a:lnTo>
                    <a:lnTo>
                      <a:pt x="44" y="70"/>
                    </a:lnTo>
                    <a:lnTo>
                      <a:pt x="36" y="62"/>
                    </a:lnTo>
                    <a:lnTo>
                      <a:pt x="18" y="42"/>
                    </a:lnTo>
                    <a:lnTo>
                      <a:pt x="10" y="34"/>
                    </a:lnTo>
                    <a:lnTo>
                      <a:pt x="4" y="24"/>
                    </a:lnTo>
                    <a:lnTo>
                      <a:pt x="0" y="12"/>
                    </a:lnTo>
                    <a:lnTo>
                      <a:pt x="2" y="0"/>
                    </a:lnTo>
                    <a:lnTo>
                      <a:pt x="0" y="8"/>
                    </a:lnTo>
                    <a:lnTo>
                      <a:pt x="0" y="18"/>
                    </a:lnTo>
                    <a:lnTo>
                      <a:pt x="4" y="36"/>
                    </a:lnTo>
                    <a:lnTo>
                      <a:pt x="30" y="74"/>
                    </a:lnTo>
                    <a:lnTo>
                      <a:pt x="58" y="110"/>
                    </a:lnTo>
                    <a:lnTo>
                      <a:pt x="110" y="184"/>
                    </a:lnTo>
                    <a:lnTo>
                      <a:pt x="148" y="234"/>
                    </a:lnTo>
                    <a:lnTo>
                      <a:pt x="184" y="276"/>
                    </a:lnTo>
                    <a:lnTo>
                      <a:pt x="212" y="304"/>
                    </a:lnTo>
                    <a:lnTo>
                      <a:pt x="236" y="324"/>
                    </a:lnTo>
                    <a:lnTo>
                      <a:pt x="260" y="344"/>
                    </a:lnTo>
                    <a:lnTo>
                      <a:pt x="284" y="360"/>
                    </a:lnTo>
                    <a:lnTo>
                      <a:pt x="290" y="360"/>
                    </a:lnTo>
                    <a:lnTo>
                      <a:pt x="292" y="362"/>
                    </a:lnTo>
                    <a:lnTo>
                      <a:pt x="322" y="344"/>
                    </a:lnTo>
                    <a:lnTo>
                      <a:pt x="330" y="340"/>
                    </a:lnTo>
                    <a:lnTo>
                      <a:pt x="362" y="324"/>
                    </a:lnTo>
                    <a:lnTo>
                      <a:pt x="376" y="316"/>
                    </a:lnTo>
                    <a:lnTo>
                      <a:pt x="384" y="312"/>
                    </a:lnTo>
                    <a:lnTo>
                      <a:pt x="392" y="310"/>
                    </a:lnTo>
                    <a:lnTo>
                      <a:pt x="432" y="292"/>
                    </a:lnTo>
                    <a:lnTo>
                      <a:pt x="476" y="274"/>
                    </a:lnTo>
                    <a:lnTo>
                      <a:pt x="484" y="272"/>
                    </a:lnTo>
                    <a:lnTo>
                      <a:pt x="518" y="258"/>
                    </a:lnTo>
                    <a:lnTo>
                      <a:pt x="534" y="252"/>
                    </a:lnTo>
                    <a:lnTo>
                      <a:pt x="570" y="240"/>
                    </a:lnTo>
                    <a:lnTo>
                      <a:pt x="590" y="232"/>
                    </a:lnTo>
                    <a:lnTo>
                      <a:pt x="618" y="224"/>
                    </a:lnTo>
                    <a:lnTo>
                      <a:pt x="630" y="218"/>
                    </a:lnTo>
                    <a:lnTo>
                      <a:pt x="646" y="214"/>
                    </a:lnTo>
                    <a:lnTo>
                      <a:pt x="688" y="202"/>
                    </a:lnTo>
                    <a:lnTo>
                      <a:pt x="746" y="184"/>
                    </a:lnTo>
                    <a:lnTo>
                      <a:pt x="788" y="174"/>
                    </a:lnTo>
                    <a:lnTo>
                      <a:pt x="806" y="170"/>
                    </a:lnTo>
                    <a:lnTo>
                      <a:pt x="824" y="168"/>
                    </a:lnTo>
                    <a:lnTo>
                      <a:pt x="842" y="164"/>
                    </a:lnTo>
                    <a:lnTo>
                      <a:pt x="850" y="160"/>
                    </a:lnTo>
                    <a:lnTo>
                      <a:pt x="858" y="156"/>
                    </a:lnTo>
                    <a:lnTo>
                      <a:pt x="860" y="148"/>
                    </a:lnTo>
                    <a:lnTo>
                      <a:pt x="860" y="140"/>
                    </a:lnTo>
                    <a:lnTo>
                      <a:pt x="856" y="1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4" name="Freeform 34"/>
              <p:cNvSpPr>
                <a:spLocks/>
              </p:cNvSpPr>
              <p:nvPr/>
            </p:nvSpPr>
            <p:spPr bwMode="auto">
              <a:xfrm flipH="1">
                <a:off x="4640" y="716"/>
                <a:ext cx="684" cy="732"/>
              </a:xfrm>
              <a:custGeom>
                <a:avLst/>
                <a:gdLst>
                  <a:gd name="T0" fmla="*/ 274 w 684"/>
                  <a:gd name="T1" fmla="*/ 648 h 732"/>
                  <a:gd name="T2" fmla="*/ 354 w 684"/>
                  <a:gd name="T3" fmla="*/ 716 h 732"/>
                  <a:gd name="T4" fmla="*/ 374 w 684"/>
                  <a:gd name="T5" fmla="*/ 732 h 732"/>
                  <a:gd name="T6" fmla="*/ 326 w 684"/>
                  <a:gd name="T7" fmla="*/ 664 h 732"/>
                  <a:gd name="T8" fmla="*/ 238 w 684"/>
                  <a:gd name="T9" fmla="*/ 568 h 732"/>
                  <a:gd name="T10" fmla="*/ 150 w 684"/>
                  <a:gd name="T11" fmla="*/ 432 h 732"/>
                  <a:gd name="T12" fmla="*/ 274 w 684"/>
                  <a:gd name="T13" fmla="*/ 416 h 732"/>
                  <a:gd name="T14" fmla="*/ 350 w 684"/>
                  <a:gd name="T15" fmla="*/ 414 h 732"/>
                  <a:gd name="T16" fmla="*/ 420 w 684"/>
                  <a:gd name="T17" fmla="*/ 414 h 732"/>
                  <a:gd name="T18" fmla="*/ 482 w 684"/>
                  <a:gd name="T19" fmla="*/ 418 h 732"/>
                  <a:gd name="T20" fmla="*/ 574 w 684"/>
                  <a:gd name="T21" fmla="*/ 422 h 732"/>
                  <a:gd name="T22" fmla="*/ 608 w 684"/>
                  <a:gd name="T23" fmla="*/ 422 h 732"/>
                  <a:gd name="T24" fmla="*/ 522 w 684"/>
                  <a:gd name="T25" fmla="*/ 408 h 732"/>
                  <a:gd name="T26" fmla="*/ 452 w 684"/>
                  <a:gd name="T27" fmla="*/ 402 h 732"/>
                  <a:gd name="T28" fmla="*/ 380 w 684"/>
                  <a:gd name="T29" fmla="*/ 400 h 732"/>
                  <a:gd name="T30" fmla="*/ 274 w 684"/>
                  <a:gd name="T31" fmla="*/ 404 h 732"/>
                  <a:gd name="T32" fmla="*/ 108 w 684"/>
                  <a:gd name="T33" fmla="*/ 426 h 732"/>
                  <a:gd name="T34" fmla="*/ 108 w 684"/>
                  <a:gd name="T35" fmla="*/ 386 h 732"/>
                  <a:gd name="T36" fmla="*/ 238 w 684"/>
                  <a:gd name="T37" fmla="*/ 370 h 732"/>
                  <a:gd name="T38" fmla="*/ 350 w 684"/>
                  <a:gd name="T39" fmla="*/ 366 h 732"/>
                  <a:gd name="T40" fmla="*/ 420 w 684"/>
                  <a:gd name="T41" fmla="*/ 368 h 732"/>
                  <a:gd name="T42" fmla="*/ 482 w 684"/>
                  <a:gd name="T43" fmla="*/ 370 h 732"/>
                  <a:gd name="T44" fmla="*/ 574 w 684"/>
                  <a:gd name="T45" fmla="*/ 378 h 732"/>
                  <a:gd name="T46" fmla="*/ 574 w 684"/>
                  <a:gd name="T47" fmla="*/ 374 h 732"/>
                  <a:gd name="T48" fmla="*/ 522 w 684"/>
                  <a:gd name="T49" fmla="*/ 362 h 732"/>
                  <a:gd name="T50" fmla="*/ 452 w 684"/>
                  <a:gd name="T51" fmla="*/ 356 h 732"/>
                  <a:gd name="T52" fmla="*/ 380 w 684"/>
                  <a:gd name="T53" fmla="*/ 352 h 732"/>
                  <a:gd name="T54" fmla="*/ 274 w 684"/>
                  <a:gd name="T55" fmla="*/ 354 h 732"/>
                  <a:gd name="T56" fmla="*/ 136 w 684"/>
                  <a:gd name="T57" fmla="*/ 370 h 732"/>
                  <a:gd name="T58" fmla="*/ 50 w 684"/>
                  <a:gd name="T59" fmla="*/ 168 h 732"/>
                  <a:gd name="T60" fmla="*/ 16 w 684"/>
                  <a:gd name="T61" fmla="*/ 54 h 732"/>
                  <a:gd name="T62" fmla="*/ 132 w 684"/>
                  <a:gd name="T63" fmla="*/ 24 h 732"/>
                  <a:gd name="T64" fmla="*/ 274 w 684"/>
                  <a:gd name="T65" fmla="*/ 20 h 732"/>
                  <a:gd name="T66" fmla="*/ 380 w 684"/>
                  <a:gd name="T67" fmla="*/ 24 h 732"/>
                  <a:gd name="T68" fmla="*/ 452 w 684"/>
                  <a:gd name="T69" fmla="*/ 32 h 732"/>
                  <a:gd name="T70" fmla="*/ 522 w 684"/>
                  <a:gd name="T71" fmla="*/ 44 h 732"/>
                  <a:gd name="T72" fmla="*/ 608 w 684"/>
                  <a:gd name="T73" fmla="*/ 66 h 732"/>
                  <a:gd name="T74" fmla="*/ 660 w 684"/>
                  <a:gd name="T75" fmla="*/ 84 h 732"/>
                  <a:gd name="T76" fmla="*/ 630 w 684"/>
                  <a:gd name="T77" fmla="*/ 372 h 732"/>
                  <a:gd name="T78" fmla="*/ 624 w 684"/>
                  <a:gd name="T79" fmla="*/ 386 h 732"/>
                  <a:gd name="T80" fmla="*/ 650 w 684"/>
                  <a:gd name="T81" fmla="*/ 420 h 732"/>
                  <a:gd name="T82" fmla="*/ 652 w 684"/>
                  <a:gd name="T83" fmla="*/ 348 h 732"/>
                  <a:gd name="T84" fmla="*/ 674 w 684"/>
                  <a:gd name="T85" fmla="*/ 164 h 732"/>
                  <a:gd name="T86" fmla="*/ 682 w 684"/>
                  <a:gd name="T87" fmla="*/ 72 h 732"/>
                  <a:gd name="T88" fmla="*/ 624 w 684"/>
                  <a:gd name="T89" fmla="*/ 48 h 732"/>
                  <a:gd name="T90" fmla="*/ 566 w 684"/>
                  <a:gd name="T91" fmla="*/ 36 h 732"/>
                  <a:gd name="T92" fmla="*/ 466 w 684"/>
                  <a:gd name="T93" fmla="*/ 16 h 732"/>
                  <a:gd name="T94" fmla="*/ 412 w 684"/>
                  <a:gd name="T95" fmla="*/ 8 h 732"/>
                  <a:gd name="T96" fmla="*/ 334 w 684"/>
                  <a:gd name="T97" fmla="*/ 2 h 732"/>
                  <a:gd name="T98" fmla="*/ 238 w 684"/>
                  <a:gd name="T99" fmla="*/ 0 h 732"/>
                  <a:gd name="T100" fmla="*/ 48 w 684"/>
                  <a:gd name="T101" fmla="*/ 18 h 732"/>
                  <a:gd name="T102" fmla="*/ 44 w 684"/>
                  <a:gd name="T103" fmla="*/ 240 h 732"/>
                  <a:gd name="T104" fmla="*/ 58 w 684"/>
                  <a:gd name="T105" fmla="*/ 394 h 732"/>
                  <a:gd name="T106" fmla="*/ 72 w 684"/>
                  <a:gd name="T107" fmla="*/ 400 h 732"/>
                  <a:gd name="T108" fmla="*/ 90 w 684"/>
                  <a:gd name="T109" fmla="*/ 434 h 732"/>
                  <a:gd name="T110" fmla="*/ 70 w 684"/>
                  <a:gd name="T111" fmla="*/ 436 h 732"/>
                  <a:gd name="T112" fmla="*/ 62 w 684"/>
                  <a:gd name="T113" fmla="*/ 428 h 732"/>
                  <a:gd name="T114" fmla="*/ 88 w 684"/>
                  <a:gd name="T115" fmla="*/ 450 h 732"/>
                  <a:gd name="T116" fmla="*/ 200 w 684"/>
                  <a:gd name="T117" fmla="*/ 564 h 7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84"/>
                  <a:gd name="T178" fmla="*/ 0 h 732"/>
                  <a:gd name="T179" fmla="*/ 684 w 684"/>
                  <a:gd name="T180" fmla="*/ 732 h 7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84" h="732">
                    <a:moveTo>
                      <a:pt x="200" y="564"/>
                    </a:moveTo>
                    <a:lnTo>
                      <a:pt x="200" y="564"/>
                    </a:lnTo>
                    <a:lnTo>
                      <a:pt x="238" y="608"/>
                    </a:lnTo>
                    <a:lnTo>
                      <a:pt x="274" y="648"/>
                    </a:lnTo>
                    <a:lnTo>
                      <a:pt x="302" y="674"/>
                    </a:lnTo>
                    <a:lnTo>
                      <a:pt x="320" y="690"/>
                    </a:lnTo>
                    <a:lnTo>
                      <a:pt x="350" y="714"/>
                    </a:lnTo>
                    <a:lnTo>
                      <a:pt x="354" y="716"/>
                    </a:lnTo>
                    <a:lnTo>
                      <a:pt x="360" y="720"/>
                    </a:lnTo>
                    <a:lnTo>
                      <a:pt x="364" y="726"/>
                    </a:lnTo>
                    <a:lnTo>
                      <a:pt x="368" y="732"/>
                    </a:lnTo>
                    <a:lnTo>
                      <a:pt x="370" y="732"/>
                    </a:lnTo>
                    <a:lnTo>
                      <a:pt x="374" y="732"/>
                    </a:lnTo>
                    <a:lnTo>
                      <a:pt x="372" y="724"/>
                    </a:lnTo>
                    <a:lnTo>
                      <a:pt x="368" y="718"/>
                    </a:lnTo>
                    <a:lnTo>
                      <a:pt x="350" y="694"/>
                    </a:lnTo>
                    <a:lnTo>
                      <a:pt x="326" y="664"/>
                    </a:lnTo>
                    <a:lnTo>
                      <a:pt x="302" y="636"/>
                    </a:lnTo>
                    <a:lnTo>
                      <a:pt x="274" y="606"/>
                    </a:lnTo>
                    <a:lnTo>
                      <a:pt x="238" y="568"/>
                    </a:lnTo>
                    <a:lnTo>
                      <a:pt x="200" y="532"/>
                    </a:lnTo>
                    <a:lnTo>
                      <a:pt x="150" y="486"/>
                    </a:lnTo>
                    <a:lnTo>
                      <a:pt x="100" y="444"/>
                    </a:lnTo>
                    <a:lnTo>
                      <a:pt x="150" y="432"/>
                    </a:lnTo>
                    <a:lnTo>
                      <a:pt x="200" y="424"/>
                    </a:lnTo>
                    <a:lnTo>
                      <a:pt x="238" y="420"/>
                    </a:lnTo>
                    <a:lnTo>
                      <a:pt x="274" y="416"/>
                    </a:lnTo>
                    <a:lnTo>
                      <a:pt x="296" y="414"/>
                    </a:lnTo>
                    <a:lnTo>
                      <a:pt x="302" y="414"/>
                    </a:lnTo>
                    <a:lnTo>
                      <a:pt x="350" y="414"/>
                    </a:lnTo>
                    <a:lnTo>
                      <a:pt x="380" y="414"/>
                    </a:lnTo>
                    <a:lnTo>
                      <a:pt x="412" y="414"/>
                    </a:lnTo>
                    <a:lnTo>
                      <a:pt x="420" y="414"/>
                    </a:lnTo>
                    <a:lnTo>
                      <a:pt x="452" y="416"/>
                    </a:lnTo>
                    <a:lnTo>
                      <a:pt x="466" y="416"/>
                    </a:lnTo>
                    <a:lnTo>
                      <a:pt x="482" y="418"/>
                    </a:lnTo>
                    <a:lnTo>
                      <a:pt x="522" y="420"/>
                    </a:lnTo>
                    <a:lnTo>
                      <a:pt x="566" y="422"/>
                    </a:lnTo>
                    <a:lnTo>
                      <a:pt x="574" y="422"/>
                    </a:lnTo>
                    <a:lnTo>
                      <a:pt x="608" y="424"/>
                    </a:lnTo>
                    <a:lnTo>
                      <a:pt x="618" y="424"/>
                    </a:lnTo>
                    <a:lnTo>
                      <a:pt x="608" y="422"/>
                    </a:lnTo>
                    <a:lnTo>
                      <a:pt x="574" y="416"/>
                    </a:lnTo>
                    <a:lnTo>
                      <a:pt x="566" y="414"/>
                    </a:lnTo>
                    <a:lnTo>
                      <a:pt x="522" y="408"/>
                    </a:lnTo>
                    <a:lnTo>
                      <a:pt x="482" y="404"/>
                    </a:lnTo>
                    <a:lnTo>
                      <a:pt x="466" y="402"/>
                    </a:lnTo>
                    <a:lnTo>
                      <a:pt x="452" y="402"/>
                    </a:lnTo>
                    <a:lnTo>
                      <a:pt x="420" y="400"/>
                    </a:lnTo>
                    <a:lnTo>
                      <a:pt x="412" y="400"/>
                    </a:lnTo>
                    <a:lnTo>
                      <a:pt x="380" y="400"/>
                    </a:lnTo>
                    <a:lnTo>
                      <a:pt x="350" y="400"/>
                    </a:lnTo>
                    <a:lnTo>
                      <a:pt x="302" y="402"/>
                    </a:lnTo>
                    <a:lnTo>
                      <a:pt x="274" y="404"/>
                    </a:lnTo>
                    <a:lnTo>
                      <a:pt x="238" y="406"/>
                    </a:lnTo>
                    <a:lnTo>
                      <a:pt x="200" y="412"/>
                    </a:lnTo>
                    <a:lnTo>
                      <a:pt x="154" y="418"/>
                    </a:lnTo>
                    <a:lnTo>
                      <a:pt x="108" y="426"/>
                    </a:lnTo>
                    <a:lnTo>
                      <a:pt x="100" y="408"/>
                    </a:lnTo>
                    <a:lnTo>
                      <a:pt x="98" y="400"/>
                    </a:lnTo>
                    <a:lnTo>
                      <a:pt x="92" y="392"/>
                    </a:lnTo>
                    <a:lnTo>
                      <a:pt x="108" y="386"/>
                    </a:lnTo>
                    <a:lnTo>
                      <a:pt x="124" y="382"/>
                    </a:lnTo>
                    <a:lnTo>
                      <a:pt x="158" y="378"/>
                    </a:lnTo>
                    <a:lnTo>
                      <a:pt x="200" y="372"/>
                    </a:lnTo>
                    <a:lnTo>
                      <a:pt x="238" y="370"/>
                    </a:lnTo>
                    <a:lnTo>
                      <a:pt x="274" y="368"/>
                    </a:lnTo>
                    <a:lnTo>
                      <a:pt x="302" y="366"/>
                    </a:lnTo>
                    <a:lnTo>
                      <a:pt x="350" y="366"/>
                    </a:lnTo>
                    <a:lnTo>
                      <a:pt x="380" y="366"/>
                    </a:lnTo>
                    <a:lnTo>
                      <a:pt x="412" y="366"/>
                    </a:lnTo>
                    <a:lnTo>
                      <a:pt x="420" y="368"/>
                    </a:lnTo>
                    <a:lnTo>
                      <a:pt x="452" y="368"/>
                    </a:lnTo>
                    <a:lnTo>
                      <a:pt x="466" y="370"/>
                    </a:lnTo>
                    <a:lnTo>
                      <a:pt x="482" y="370"/>
                    </a:lnTo>
                    <a:lnTo>
                      <a:pt x="522" y="374"/>
                    </a:lnTo>
                    <a:lnTo>
                      <a:pt x="566" y="378"/>
                    </a:lnTo>
                    <a:lnTo>
                      <a:pt x="574" y="378"/>
                    </a:lnTo>
                    <a:lnTo>
                      <a:pt x="600" y="382"/>
                    </a:lnTo>
                    <a:lnTo>
                      <a:pt x="588" y="378"/>
                    </a:lnTo>
                    <a:lnTo>
                      <a:pt x="574" y="374"/>
                    </a:lnTo>
                    <a:lnTo>
                      <a:pt x="566" y="372"/>
                    </a:lnTo>
                    <a:lnTo>
                      <a:pt x="550" y="370"/>
                    </a:lnTo>
                    <a:lnTo>
                      <a:pt x="536" y="364"/>
                    </a:lnTo>
                    <a:lnTo>
                      <a:pt x="522" y="362"/>
                    </a:lnTo>
                    <a:lnTo>
                      <a:pt x="482" y="358"/>
                    </a:lnTo>
                    <a:lnTo>
                      <a:pt x="466" y="356"/>
                    </a:lnTo>
                    <a:lnTo>
                      <a:pt x="452" y="356"/>
                    </a:lnTo>
                    <a:lnTo>
                      <a:pt x="420" y="354"/>
                    </a:lnTo>
                    <a:lnTo>
                      <a:pt x="412" y="354"/>
                    </a:lnTo>
                    <a:lnTo>
                      <a:pt x="380" y="352"/>
                    </a:lnTo>
                    <a:lnTo>
                      <a:pt x="350" y="352"/>
                    </a:lnTo>
                    <a:lnTo>
                      <a:pt x="302" y="354"/>
                    </a:lnTo>
                    <a:lnTo>
                      <a:pt x="274" y="354"/>
                    </a:lnTo>
                    <a:lnTo>
                      <a:pt x="238" y="358"/>
                    </a:lnTo>
                    <a:lnTo>
                      <a:pt x="200" y="360"/>
                    </a:lnTo>
                    <a:lnTo>
                      <a:pt x="136" y="370"/>
                    </a:lnTo>
                    <a:lnTo>
                      <a:pt x="74" y="382"/>
                    </a:lnTo>
                    <a:lnTo>
                      <a:pt x="70" y="312"/>
                    </a:lnTo>
                    <a:lnTo>
                      <a:pt x="62" y="238"/>
                    </a:lnTo>
                    <a:lnTo>
                      <a:pt x="58" y="202"/>
                    </a:lnTo>
                    <a:lnTo>
                      <a:pt x="50" y="168"/>
                    </a:lnTo>
                    <a:lnTo>
                      <a:pt x="44" y="132"/>
                    </a:lnTo>
                    <a:lnTo>
                      <a:pt x="34" y="98"/>
                    </a:lnTo>
                    <a:lnTo>
                      <a:pt x="28" y="84"/>
                    </a:lnTo>
                    <a:lnTo>
                      <a:pt x="22" y="68"/>
                    </a:lnTo>
                    <a:lnTo>
                      <a:pt x="16" y="54"/>
                    </a:lnTo>
                    <a:lnTo>
                      <a:pt x="12" y="38"/>
                    </a:lnTo>
                    <a:lnTo>
                      <a:pt x="38" y="34"/>
                    </a:lnTo>
                    <a:lnTo>
                      <a:pt x="66" y="30"/>
                    </a:lnTo>
                    <a:lnTo>
                      <a:pt x="132" y="24"/>
                    </a:lnTo>
                    <a:lnTo>
                      <a:pt x="200" y="20"/>
                    </a:lnTo>
                    <a:lnTo>
                      <a:pt x="238" y="20"/>
                    </a:lnTo>
                    <a:lnTo>
                      <a:pt x="274" y="20"/>
                    </a:lnTo>
                    <a:lnTo>
                      <a:pt x="302" y="20"/>
                    </a:lnTo>
                    <a:lnTo>
                      <a:pt x="350" y="22"/>
                    </a:lnTo>
                    <a:lnTo>
                      <a:pt x="380" y="24"/>
                    </a:lnTo>
                    <a:lnTo>
                      <a:pt x="412" y="28"/>
                    </a:lnTo>
                    <a:lnTo>
                      <a:pt x="420" y="28"/>
                    </a:lnTo>
                    <a:lnTo>
                      <a:pt x="452" y="32"/>
                    </a:lnTo>
                    <a:lnTo>
                      <a:pt x="466" y="34"/>
                    </a:lnTo>
                    <a:lnTo>
                      <a:pt x="482" y="38"/>
                    </a:lnTo>
                    <a:lnTo>
                      <a:pt x="522" y="44"/>
                    </a:lnTo>
                    <a:lnTo>
                      <a:pt x="566" y="54"/>
                    </a:lnTo>
                    <a:lnTo>
                      <a:pt x="574" y="56"/>
                    </a:lnTo>
                    <a:lnTo>
                      <a:pt x="608" y="66"/>
                    </a:lnTo>
                    <a:lnTo>
                      <a:pt x="624" y="72"/>
                    </a:lnTo>
                    <a:lnTo>
                      <a:pt x="644" y="78"/>
                    </a:lnTo>
                    <a:lnTo>
                      <a:pt x="660" y="84"/>
                    </a:lnTo>
                    <a:lnTo>
                      <a:pt x="666" y="90"/>
                    </a:lnTo>
                    <a:lnTo>
                      <a:pt x="660" y="150"/>
                    </a:lnTo>
                    <a:lnTo>
                      <a:pt x="634" y="362"/>
                    </a:lnTo>
                    <a:lnTo>
                      <a:pt x="632" y="368"/>
                    </a:lnTo>
                    <a:lnTo>
                      <a:pt x="630" y="372"/>
                    </a:lnTo>
                    <a:lnTo>
                      <a:pt x="624" y="378"/>
                    </a:lnTo>
                    <a:lnTo>
                      <a:pt x="622" y="386"/>
                    </a:lnTo>
                    <a:lnTo>
                      <a:pt x="624" y="386"/>
                    </a:lnTo>
                    <a:lnTo>
                      <a:pt x="634" y="392"/>
                    </a:lnTo>
                    <a:lnTo>
                      <a:pt x="640" y="400"/>
                    </a:lnTo>
                    <a:lnTo>
                      <a:pt x="644" y="412"/>
                    </a:lnTo>
                    <a:lnTo>
                      <a:pt x="646" y="426"/>
                    </a:lnTo>
                    <a:lnTo>
                      <a:pt x="650" y="420"/>
                    </a:lnTo>
                    <a:lnTo>
                      <a:pt x="650" y="414"/>
                    </a:lnTo>
                    <a:lnTo>
                      <a:pt x="650" y="402"/>
                    </a:lnTo>
                    <a:lnTo>
                      <a:pt x="648" y="390"/>
                    </a:lnTo>
                    <a:lnTo>
                      <a:pt x="642" y="378"/>
                    </a:lnTo>
                    <a:lnTo>
                      <a:pt x="652" y="348"/>
                    </a:lnTo>
                    <a:lnTo>
                      <a:pt x="660" y="318"/>
                    </a:lnTo>
                    <a:lnTo>
                      <a:pt x="664" y="294"/>
                    </a:lnTo>
                    <a:lnTo>
                      <a:pt x="666" y="268"/>
                    </a:lnTo>
                    <a:lnTo>
                      <a:pt x="670" y="216"/>
                    </a:lnTo>
                    <a:lnTo>
                      <a:pt x="674" y="164"/>
                    </a:lnTo>
                    <a:lnTo>
                      <a:pt x="676" y="110"/>
                    </a:lnTo>
                    <a:lnTo>
                      <a:pt x="680" y="96"/>
                    </a:lnTo>
                    <a:lnTo>
                      <a:pt x="684" y="80"/>
                    </a:lnTo>
                    <a:lnTo>
                      <a:pt x="682" y="72"/>
                    </a:lnTo>
                    <a:lnTo>
                      <a:pt x="680" y="64"/>
                    </a:lnTo>
                    <a:lnTo>
                      <a:pt x="660" y="58"/>
                    </a:lnTo>
                    <a:lnTo>
                      <a:pt x="624" y="48"/>
                    </a:lnTo>
                    <a:lnTo>
                      <a:pt x="608" y="44"/>
                    </a:lnTo>
                    <a:lnTo>
                      <a:pt x="574" y="38"/>
                    </a:lnTo>
                    <a:lnTo>
                      <a:pt x="566" y="36"/>
                    </a:lnTo>
                    <a:lnTo>
                      <a:pt x="522" y="26"/>
                    </a:lnTo>
                    <a:lnTo>
                      <a:pt x="482" y="18"/>
                    </a:lnTo>
                    <a:lnTo>
                      <a:pt x="466" y="16"/>
                    </a:lnTo>
                    <a:lnTo>
                      <a:pt x="452" y="14"/>
                    </a:lnTo>
                    <a:lnTo>
                      <a:pt x="420" y="10"/>
                    </a:lnTo>
                    <a:lnTo>
                      <a:pt x="412" y="8"/>
                    </a:lnTo>
                    <a:lnTo>
                      <a:pt x="380" y="4"/>
                    </a:lnTo>
                    <a:lnTo>
                      <a:pt x="350" y="2"/>
                    </a:lnTo>
                    <a:lnTo>
                      <a:pt x="334" y="2"/>
                    </a:lnTo>
                    <a:lnTo>
                      <a:pt x="302" y="0"/>
                    </a:lnTo>
                    <a:lnTo>
                      <a:pt x="274" y="0"/>
                    </a:lnTo>
                    <a:lnTo>
                      <a:pt x="238" y="0"/>
                    </a:lnTo>
                    <a:lnTo>
                      <a:pt x="200" y="0"/>
                    </a:lnTo>
                    <a:lnTo>
                      <a:pt x="148" y="4"/>
                    </a:lnTo>
                    <a:lnTo>
                      <a:pt x="98" y="8"/>
                    </a:lnTo>
                    <a:lnTo>
                      <a:pt x="48" y="18"/>
                    </a:lnTo>
                    <a:lnTo>
                      <a:pt x="0" y="30"/>
                    </a:lnTo>
                    <a:lnTo>
                      <a:pt x="10" y="64"/>
                    </a:lnTo>
                    <a:lnTo>
                      <a:pt x="20" y="98"/>
                    </a:lnTo>
                    <a:lnTo>
                      <a:pt x="32" y="168"/>
                    </a:lnTo>
                    <a:lnTo>
                      <a:pt x="44" y="240"/>
                    </a:lnTo>
                    <a:lnTo>
                      <a:pt x="56" y="312"/>
                    </a:lnTo>
                    <a:lnTo>
                      <a:pt x="60" y="332"/>
                    </a:lnTo>
                    <a:lnTo>
                      <a:pt x="60" y="354"/>
                    </a:lnTo>
                    <a:lnTo>
                      <a:pt x="60" y="374"/>
                    </a:lnTo>
                    <a:lnTo>
                      <a:pt x="58" y="394"/>
                    </a:lnTo>
                    <a:lnTo>
                      <a:pt x="62" y="398"/>
                    </a:lnTo>
                    <a:lnTo>
                      <a:pt x="64" y="398"/>
                    </a:lnTo>
                    <a:lnTo>
                      <a:pt x="68" y="400"/>
                    </a:lnTo>
                    <a:lnTo>
                      <a:pt x="72" y="400"/>
                    </a:lnTo>
                    <a:lnTo>
                      <a:pt x="78" y="408"/>
                    </a:lnTo>
                    <a:lnTo>
                      <a:pt x="86" y="414"/>
                    </a:lnTo>
                    <a:lnTo>
                      <a:pt x="90" y="424"/>
                    </a:lnTo>
                    <a:lnTo>
                      <a:pt x="90" y="428"/>
                    </a:lnTo>
                    <a:lnTo>
                      <a:pt x="90" y="434"/>
                    </a:lnTo>
                    <a:lnTo>
                      <a:pt x="86" y="438"/>
                    </a:lnTo>
                    <a:lnTo>
                      <a:pt x="82" y="440"/>
                    </a:lnTo>
                    <a:lnTo>
                      <a:pt x="78" y="440"/>
                    </a:lnTo>
                    <a:lnTo>
                      <a:pt x="74" y="440"/>
                    </a:lnTo>
                    <a:lnTo>
                      <a:pt x="70" y="436"/>
                    </a:lnTo>
                    <a:lnTo>
                      <a:pt x="68" y="434"/>
                    </a:lnTo>
                    <a:lnTo>
                      <a:pt x="66" y="426"/>
                    </a:lnTo>
                    <a:lnTo>
                      <a:pt x="64" y="410"/>
                    </a:lnTo>
                    <a:lnTo>
                      <a:pt x="62" y="418"/>
                    </a:lnTo>
                    <a:lnTo>
                      <a:pt x="62" y="428"/>
                    </a:lnTo>
                    <a:lnTo>
                      <a:pt x="64" y="436"/>
                    </a:lnTo>
                    <a:lnTo>
                      <a:pt x="68" y="444"/>
                    </a:lnTo>
                    <a:lnTo>
                      <a:pt x="74" y="448"/>
                    </a:lnTo>
                    <a:lnTo>
                      <a:pt x="80" y="450"/>
                    </a:lnTo>
                    <a:lnTo>
                      <a:pt x="88" y="450"/>
                    </a:lnTo>
                    <a:lnTo>
                      <a:pt x="94" y="448"/>
                    </a:lnTo>
                    <a:lnTo>
                      <a:pt x="124" y="474"/>
                    </a:lnTo>
                    <a:lnTo>
                      <a:pt x="150" y="504"/>
                    </a:lnTo>
                    <a:lnTo>
                      <a:pt x="200" y="5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5" name="Freeform 35"/>
              <p:cNvSpPr>
                <a:spLocks/>
              </p:cNvSpPr>
              <p:nvPr/>
            </p:nvSpPr>
            <p:spPr bwMode="auto">
              <a:xfrm flipH="1">
                <a:off x="4398" y="1288"/>
                <a:ext cx="556" cy="170"/>
              </a:xfrm>
              <a:custGeom>
                <a:avLst/>
                <a:gdLst>
                  <a:gd name="T0" fmla="*/ 10 w 556"/>
                  <a:gd name="T1" fmla="*/ 168 h 170"/>
                  <a:gd name="T2" fmla="*/ 42 w 556"/>
                  <a:gd name="T3" fmla="*/ 158 h 170"/>
                  <a:gd name="T4" fmla="*/ 50 w 556"/>
                  <a:gd name="T5" fmla="*/ 154 h 170"/>
                  <a:gd name="T6" fmla="*/ 64 w 556"/>
                  <a:gd name="T7" fmla="*/ 146 h 170"/>
                  <a:gd name="T8" fmla="*/ 82 w 556"/>
                  <a:gd name="T9" fmla="*/ 140 h 170"/>
                  <a:gd name="T10" fmla="*/ 112 w 556"/>
                  <a:gd name="T11" fmla="*/ 130 h 170"/>
                  <a:gd name="T12" fmla="*/ 196 w 556"/>
                  <a:gd name="T13" fmla="*/ 102 h 170"/>
                  <a:gd name="T14" fmla="*/ 238 w 556"/>
                  <a:gd name="T15" fmla="*/ 90 h 170"/>
                  <a:gd name="T16" fmla="*/ 290 w 556"/>
                  <a:gd name="T17" fmla="*/ 72 h 170"/>
                  <a:gd name="T18" fmla="*/ 292 w 556"/>
                  <a:gd name="T19" fmla="*/ 72 h 170"/>
                  <a:gd name="T20" fmla="*/ 310 w 556"/>
                  <a:gd name="T21" fmla="*/ 66 h 170"/>
                  <a:gd name="T22" fmla="*/ 338 w 556"/>
                  <a:gd name="T23" fmla="*/ 58 h 170"/>
                  <a:gd name="T24" fmla="*/ 350 w 556"/>
                  <a:gd name="T25" fmla="*/ 54 h 170"/>
                  <a:gd name="T26" fmla="*/ 366 w 556"/>
                  <a:gd name="T27" fmla="*/ 50 h 170"/>
                  <a:gd name="T28" fmla="*/ 408 w 556"/>
                  <a:gd name="T29" fmla="*/ 40 h 170"/>
                  <a:gd name="T30" fmla="*/ 466 w 556"/>
                  <a:gd name="T31" fmla="*/ 26 h 170"/>
                  <a:gd name="T32" fmla="*/ 556 w 556"/>
                  <a:gd name="T33" fmla="*/ 0 h 170"/>
                  <a:gd name="T34" fmla="*/ 510 w 556"/>
                  <a:gd name="T35" fmla="*/ 2 h 170"/>
                  <a:gd name="T36" fmla="*/ 466 w 556"/>
                  <a:gd name="T37" fmla="*/ 8 h 170"/>
                  <a:gd name="T38" fmla="*/ 408 w 556"/>
                  <a:gd name="T39" fmla="*/ 18 h 170"/>
                  <a:gd name="T40" fmla="*/ 366 w 556"/>
                  <a:gd name="T41" fmla="*/ 28 h 170"/>
                  <a:gd name="T42" fmla="*/ 350 w 556"/>
                  <a:gd name="T43" fmla="*/ 32 h 170"/>
                  <a:gd name="T44" fmla="*/ 338 w 556"/>
                  <a:gd name="T45" fmla="*/ 36 h 170"/>
                  <a:gd name="T46" fmla="*/ 322 w 556"/>
                  <a:gd name="T47" fmla="*/ 40 h 170"/>
                  <a:gd name="T48" fmla="*/ 310 w 556"/>
                  <a:gd name="T49" fmla="*/ 42 h 170"/>
                  <a:gd name="T50" fmla="*/ 290 w 556"/>
                  <a:gd name="T51" fmla="*/ 48 h 170"/>
                  <a:gd name="T52" fmla="*/ 254 w 556"/>
                  <a:gd name="T53" fmla="*/ 58 h 170"/>
                  <a:gd name="T54" fmla="*/ 238 w 556"/>
                  <a:gd name="T55" fmla="*/ 64 h 170"/>
                  <a:gd name="T56" fmla="*/ 204 w 556"/>
                  <a:gd name="T57" fmla="*/ 74 h 170"/>
                  <a:gd name="T58" fmla="*/ 196 w 556"/>
                  <a:gd name="T59" fmla="*/ 78 h 170"/>
                  <a:gd name="T60" fmla="*/ 152 w 556"/>
                  <a:gd name="T61" fmla="*/ 92 h 170"/>
                  <a:gd name="T62" fmla="*/ 112 w 556"/>
                  <a:gd name="T63" fmla="*/ 110 h 170"/>
                  <a:gd name="T64" fmla="*/ 96 w 556"/>
                  <a:gd name="T65" fmla="*/ 118 h 170"/>
                  <a:gd name="T66" fmla="*/ 82 w 556"/>
                  <a:gd name="T67" fmla="*/ 124 h 170"/>
                  <a:gd name="T68" fmla="*/ 50 w 556"/>
                  <a:gd name="T69" fmla="*/ 140 h 170"/>
                  <a:gd name="T70" fmla="*/ 42 w 556"/>
                  <a:gd name="T71" fmla="*/ 144 h 170"/>
                  <a:gd name="T72" fmla="*/ 10 w 556"/>
                  <a:gd name="T73" fmla="*/ 164 h 170"/>
                  <a:gd name="T74" fmla="*/ 0 w 556"/>
                  <a:gd name="T75" fmla="*/ 170 h 170"/>
                  <a:gd name="T76" fmla="*/ 10 w 556"/>
                  <a:gd name="T77" fmla="*/ 168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56"/>
                  <a:gd name="T118" fmla="*/ 0 h 170"/>
                  <a:gd name="T119" fmla="*/ 556 w 556"/>
                  <a:gd name="T120" fmla="*/ 170 h 1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56" h="170">
                    <a:moveTo>
                      <a:pt x="10" y="168"/>
                    </a:moveTo>
                    <a:lnTo>
                      <a:pt x="10" y="168"/>
                    </a:lnTo>
                    <a:lnTo>
                      <a:pt x="26" y="164"/>
                    </a:lnTo>
                    <a:lnTo>
                      <a:pt x="42" y="158"/>
                    </a:lnTo>
                    <a:lnTo>
                      <a:pt x="50" y="154"/>
                    </a:lnTo>
                    <a:lnTo>
                      <a:pt x="64" y="146"/>
                    </a:lnTo>
                    <a:lnTo>
                      <a:pt x="78" y="142"/>
                    </a:lnTo>
                    <a:lnTo>
                      <a:pt x="82" y="140"/>
                    </a:lnTo>
                    <a:lnTo>
                      <a:pt x="96" y="136"/>
                    </a:lnTo>
                    <a:lnTo>
                      <a:pt x="112" y="130"/>
                    </a:lnTo>
                    <a:lnTo>
                      <a:pt x="152" y="118"/>
                    </a:lnTo>
                    <a:lnTo>
                      <a:pt x="196" y="102"/>
                    </a:lnTo>
                    <a:lnTo>
                      <a:pt x="204" y="100"/>
                    </a:lnTo>
                    <a:lnTo>
                      <a:pt x="238" y="90"/>
                    </a:lnTo>
                    <a:lnTo>
                      <a:pt x="254" y="84"/>
                    </a:lnTo>
                    <a:lnTo>
                      <a:pt x="290" y="72"/>
                    </a:lnTo>
                    <a:lnTo>
                      <a:pt x="292" y="72"/>
                    </a:lnTo>
                    <a:lnTo>
                      <a:pt x="310" y="66"/>
                    </a:lnTo>
                    <a:lnTo>
                      <a:pt x="338" y="58"/>
                    </a:lnTo>
                    <a:lnTo>
                      <a:pt x="350" y="54"/>
                    </a:lnTo>
                    <a:lnTo>
                      <a:pt x="366" y="50"/>
                    </a:lnTo>
                    <a:lnTo>
                      <a:pt x="408" y="40"/>
                    </a:lnTo>
                    <a:lnTo>
                      <a:pt x="466" y="26"/>
                    </a:lnTo>
                    <a:lnTo>
                      <a:pt x="536" y="12"/>
                    </a:lnTo>
                    <a:lnTo>
                      <a:pt x="556" y="0"/>
                    </a:lnTo>
                    <a:lnTo>
                      <a:pt x="510" y="2"/>
                    </a:lnTo>
                    <a:lnTo>
                      <a:pt x="466" y="8"/>
                    </a:lnTo>
                    <a:lnTo>
                      <a:pt x="436" y="12"/>
                    </a:lnTo>
                    <a:lnTo>
                      <a:pt x="408" y="18"/>
                    </a:lnTo>
                    <a:lnTo>
                      <a:pt x="366" y="28"/>
                    </a:lnTo>
                    <a:lnTo>
                      <a:pt x="350" y="32"/>
                    </a:lnTo>
                    <a:lnTo>
                      <a:pt x="338" y="36"/>
                    </a:lnTo>
                    <a:lnTo>
                      <a:pt x="322" y="40"/>
                    </a:lnTo>
                    <a:lnTo>
                      <a:pt x="310" y="42"/>
                    </a:lnTo>
                    <a:lnTo>
                      <a:pt x="290" y="48"/>
                    </a:lnTo>
                    <a:lnTo>
                      <a:pt x="254" y="58"/>
                    </a:lnTo>
                    <a:lnTo>
                      <a:pt x="238" y="64"/>
                    </a:lnTo>
                    <a:lnTo>
                      <a:pt x="204" y="74"/>
                    </a:lnTo>
                    <a:lnTo>
                      <a:pt x="196" y="78"/>
                    </a:lnTo>
                    <a:lnTo>
                      <a:pt x="152" y="92"/>
                    </a:lnTo>
                    <a:lnTo>
                      <a:pt x="112" y="110"/>
                    </a:lnTo>
                    <a:lnTo>
                      <a:pt x="96" y="118"/>
                    </a:lnTo>
                    <a:lnTo>
                      <a:pt x="82" y="124"/>
                    </a:lnTo>
                    <a:lnTo>
                      <a:pt x="50" y="140"/>
                    </a:lnTo>
                    <a:lnTo>
                      <a:pt x="42" y="144"/>
                    </a:lnTo>
                    <a:lnTo>
                      <a:pt x="10" y="164"/>
                    </a:lnTo>
                    <a:lnTo>
                      <a:pt x="0" y="170"/>
                    </a:lnTo>
                    <a:lnTo>
                      <a:pt x="1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6" name="Freeform 36"/>
              <p:cNvSpPr>
                <a:spLocks/>
              </p:cNvSpPr>
              <p:nvPr/>
            </p:nvSpPr>
            <p:spPr bwMode="auto">
              <a:xfrm flipH="1">
                <a:off x="4958" y="1162"/>
                <a:ext cx="42" cy="12"/>
              </a:xfrm>
              <a:custGeom>
                <a:avLst/>
                <a:gdLst>
                  <a:gd name="T0" fmla="*/ 26 w 42"/>
                  <a:gd name="T1" fmla="*/ 2 h 12"/>
                  <a:gd name="T2" fmla="*/ 26 w 42"/>
                  <a:gd name="T3" fmla="*/ 2 h 12"/>
                  <a:gd name="T4" fmla="*/ 14 w 42"/>
                  <a:gd name="T5" fmla="*/ 2 h 12"/>
                  <a:gd name="T6" fmla="*/ 2 w 42"/>
                  <a:gd name="T7" fmla="*/ 2 h 12"/>
                  <a:gd name="T8" fmla="*/ 2 w 42"/>
                  <a:gd name="T9" fmla="*/ 2 h 12"/>
                  <a:gd name="T10" fmla="*/ 0 w 42"/>
                  <a:gd name="T11" fmla="*/ 4 h 12"/>
                  <a:gd name="T12" fmla="*/ 2 w 42"/>
                  <a:gd name="T13" fmla="*/ 8 h 12"/>
                  <a:gd name="T14" fmla="*/ 4 w 42"/>
                  <a:gd name="T15" fmla="*/ 12 h 12"/>
                  <a:gd name="T16" fmla="*/ 4 w 42"/>
                  <a:gd name="T17" fmla="*/ 12 h 12"/>
                  <a:gd name="T18" fmla="*/ 26 w 42"/>
                  <a:gd name="T19" fmla="*/ 12 h 12"/>
                  <a:gd name="T20" fmla="*/ 26 w 42"/>
                  <a:gd name="T21" fmla="*/ 12 h 12"/>
                  <a:gd name="T22" fmla="*/ 36 w 42"/>
                  <a:gd name="T23" fmla="*/ 8 h 12"/>
                  <a:gd name="T24" fmla="*/ 38 w 42"/>
                  <a:gd name="T25" fmla="*/ 6 h 12"/>
                  <a:gd name="T26" fmla="*/ 42 w 42"/>
                  <a:gd name="T27" fmla="*/ 2 h 12"/>
                  <a:gd name="T28" fmla="*/ 42 w 42"/>
                  <a:gd name="T29" fmla="*/ 2 h 12"/>
                  <a:gd name="T30" fmla="*/ 34 w 42"/>
                  <a:gd name="T31" fmla="*/ 0 h 12"/>
                  <a:gd name="T32" fmla="*/ 26 w 42"/>
                  <a:gd name="T33" fmla="*/ 2 h 12"/>
                  <a:gd name="T34" fmla="*/ 26 w 42"/>
                  <a:gd name="T35" fmla="*/ 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2"/>
                  <a:gd name="T55" fmla="*/ 0 h 12"/>
                  <a:gd name="T56" fmla="*/ 42 w 42"/>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2" h="12">
                    <a:moveTo>
                      <a:pt x="26" y="2"/>
                    </a:moveTo>
                    <a:lnTo>
                      <a:pt x="26" y="2"/>
                    </a:lnTo>
                    <a:lnTo>
                      <a:pt x="14" y="2"/>
                    </a:lnTo>
                    <a:lnTo>
                      <a:pt x="2" y="2"/>
                    </a:lnTo>
                    <a:lnTo>
                      <a:pt x="0" y="4"/>
                    </a:lnTo>
                    <a:lnTo>
                      <a:pt x="2" y="8"/>
                    </a:lnTo>
                    <a:lnTo>
                      <a:pt x="4" y="12"/>
                    </a:lnTo>
                    <a:lnTo>
                      <a:pt x="26" y="12"/>
                    </a:lnTo>
                    <a:lnTo>
                      <a:pt x="36" y="8"/>
                    </a:lnTo>
                    <a:lnTo>
                      <a:pt x="38" y="6"/>
                    </a:lnTo>
                    <a:lnTo>
                      <a:pt x="42" y="2"/>
                    </a:lnTo>
                    <a:lnTo>
                      <a:pt x="34" y="0"/>
                    </a:lnTo>
                    <a:lnTo>
                      <a:pt x="2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7" name="Freeform 37"/>
              <p:cNvSpPr>
                <a:spLocks/>
              </p:cNvSpPr>
              <p:nvPr/>
            </p:nvSpPr>
            <p:spPr bwMode="auto">
              <a:xfrm flipH="1">
                <a:off x="4890" y="1362"/>
                <a:ext cx="86" cy="46"/>
              </a:xfrm>
              <a:custGeom>
                <a:avLst/>
                <a:gdLst>
                  <a:gd name="T0" fmla="*/ 32 w 86"/>
                  <a:gd name="T1" fmla="*/ 44 h 46"/>
                  <a:gd name="T2" fmla="*/ 32 w 86"/>
                  <a:gd name="T3" fmla="*/ 44 h 46"/>
                  <a:gd name="T4" fmla="*/ 34 w 86"/>
                  <a:gd name="T5" fmla="*/ 46 h 46"/>
                  <a:gd name="T6" fmla="*/ 34 w 86"/>
                  <a:gd name="T7" fmla="*/ 46 h 46"/>
                  <a:gd name="T8" fmla="*/ 48 w 86"/>
                  <a:gd name="T9" fmla="*/ 38 h 46"/>
                  <a:gd name="T10" fmla="*/ 64 w 86"/>
                  <a:gd name="T11" fmla="*/ 32 h 46"/>
                  <a:gd name="T12" fmla="*/ 64 w 86"/>
                  <a:gd name="T13" fmla="*/ 32 h 46"/>
                  <a:gd name="T14" fmla="*/ 72 w 86"/>
                  <a:gd name="T15" fmla="*/ 28 h 46"/>
                  <a:gd name="T16" fmla="*/ 72 w 86"/>
                  <a:gd name="T17" fmla="*/ 28 h 46"/>
                  <a:gd name="T18" fmla="*/ 86 w 86"/>
                  <a:gd name="T19" fmla="*/ 24 h 46"/>
                  <a:gd name="T20" fmla="*/ 86 w 86"/>
                  <a:gd name="T21" fmla="*/ 20 h 46"/>
                  <a:gd name="T22" fmla="*/ 86 w 86"/>
                  <a:gd name="T23" fmla="*/ 20 h 46"/>
                  <a:gd name="T24" fmla="*/ 82 w 86"/>
                  <a:gd name="T25" fmla="*/ 16 h 46"/>
                  <a:gd name="T26" fmla="*/ 78 w 86"/>
                  <a:gd name="T27" fmla="*/ 16 h 46"/>
                  <a:gd name="T28" fmla="*/ 72 w 86"/>
                  <a:gd name="T29" fmla="*/ 18 h 46"/>
                  <a:gd name="T30" fmla="*/ 64 w 86"/>
                  <a:gd name="T31" fmla="*/ 22 h 46"/>
                  <a:gd name="T32" fmla="*/ 38 w 86"/>
                  <a:gd name="T33" fmla="*/ 34 h 46"/>
                  <a:gd name="T34" fmla="*/ 38 w 86"/>
                  <a:gd name="T35" fmla="*/ 34 h 46"/>
                  <a:gd name="T36" fmla="*/ 32 w 86"/>
                  <a:gd name="T37" fmla="*/ 28 h 46"/>
                  <a:gd name="T38" fmla="*/ 32 w 86"/>
                  <a:gd name="T39" fmla="*/ 28 h 46"/>
                  <a:gd name="T40" fmla="*/ 18 w 86"/>
                  <a:gd name="T41" fmla="*/ 14 h 46"/>
                  <a:gd name="T42" fmla="*/ 4 w 86"/>
                  <a:gd name="T43" fmla="*/ 0 h 46"/>
                  <a:gd name="T44" fmla="*/ 2 w 86"/>
                  <a:gd name="T45" fmla="*/ 0 h 46"/>
                  <a:gd name="T46" fmla="*/ 0 w 86"/>
                  <a:gd name="T47" fmla="*/ 0 h 46"/>
                  <a:gd name="T48" fmla="*/ 0 w 86"/>
                  <a:gd name="T49" fmla="*/ 0 h 46"/>
                  <a:gd name="T50" fmla="*/ 0 w 86"/>
                  <a:gd name="T51" fmla="*/ 6 h 46"/>
                  <a:gd name="T52" fmla="*/ 2 w 86"/>
                  <a:gd name="T53" fmla="*/ 10 h 46"/>
                  <a:gd name="T54" fmla="*/ 2 w 86"/>
                  <a:gd name="T55" fmla="*/ 10 h 46"/>
                  <a:gd name="T56" fmla="*/ 8 w 86"/>
                  <a:gd name="T57" fmla="*/ 20 h 46"/>
                  <a:gd name="T58" fmla="*/ 16 w 86"/>
                  <a:gd name="T59" fmla="*/ 28 h 46"/>
                  <a:gd name="T60" fmla="*/ 24 w 86"/>
                  <a:gd name="T61" fmla="*/ 36 h 46"/>
                  <a:gd name="T62" fmla="*/ 32 w 86"/>
                  <a:gd name="T63" fmla="*/ 44 h 46"/>
                  <a:gd name="T64" fmla="*/ 32 w 86"/>
                  <a:gd name="T65" fmla="*/ 44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
                  <a:gd name="T100" fmla="*/ 0 h 46"/>
                  <a:gd name="T101" fmla="*/ 86 w 8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 h="46">
                    <a:moveTo>
                      <a:pt x="32" y="44"/>
                    </a:moveTo>
                    <a:lnTo>
                      <a:pt x="32" y="44"/>
                    </a:lnTo>
                    <a:lnTo>
                      <a:pt x="34" y="46"/>
                    </a:lnTo>
                    <a:lnTo>
                      <a:pt x="48" y="38"/>
                    </a:lnTo>
                    <a:lnTo>
                      <a:pt x="64" y="32"/>
                    </a:lnTo>
                    <a:lnTo>
                      <a:pt x="72" y="28"/>
                    </a:lnTo>
                    <a:lnTo>
                      <a:pt x="86" y="24"/>
                    </a:lnTo>
                    <a:lnTo>
                      <a:pt x="86" y="20"/>
                    </a:lnTo>
                    <a:lnTo>
                      <a:pt x="82" y="16"/>
                    </a:lnTo>
                    <a:lnTo>
                      <a:pt x="78" y="16"/>
                    </a:lnTo>
                    <a:lnTo>
                      <a:pt x="72" y="18"/>
                    </a:lnTo>
                    <a:lnTo>
                      <a:pt x="64" y="22"/>
                    </a:lnTo>
                    <a:lnTo>
                      <a:pt x="38" y="34"/>
                    </a:lnTo>
                    <a:lnTo>
                      <a:pt x="32" y="28"/>
                    </a:lnTo>
                    <a:lnTo>
                      <a:pt x="18" y="14"/>
                    </a:lnTo>
                    <a:lnTo>
                      <a:pt x="4" y="0"/>
                    </a:lnTo>
                    <a:lnTo>
                      <a:pt x="2" y="0"/>
                    </a:lnTo>
                    <a:lnTo>
                      <a:pt x="0" y="0"/>
                    </a:lnTo>
                    <a:lnTo>
                      <a:pt x="0" y="6"/>
                    </a:lnTo>
                    <a:lnTo>
                      <a:pt x="2" y="10"/>
                    </a:lnTo>
                    <a:lnTo>
                      <a:pt x="8" y="20"/>
                    </a:lnTo>
                    <a:lnTo>
                      <a:pt x="16" y="28"/>
                    </a:lnTo>
                    <a:lnTo>
                      <a:pt x="24" y="36"/>
                    </a:lnTo>
                    <a:lnTo>
                      <a:pt x="32"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8" name="Freeform 38"/>
              <p:cNvSpPr>
                <a:spLocks/>
              </p:cNvSpPr>
              <p:nvPr/>
            </p:nvSpPr>
            <p:spPr bwMode="auto">
              <a:xfrm flipH="1">
                <a:off x="4604" y="1186"/>
                <a:ext cx="44" cy="22"/>
              </a:xfrm>
              <a:custGeom>
                <a:avLst/>
                <a:gdLst>
                  <a:gd name="T0" fmla="*/ 24 w 44"/>
                  <a:gd name="T1" fmla="*/ 8 h 22"/>
                  <a:gd name="T2" fmla="*/ 24 w 44"/>
                  <a:gd name="T3" fmla="*/ 8 h 22"/>
                  <a:gd name="T4" fmla="*/ 18 w 44"/>
                  <a:gd name="T5" fmla="*/ 6 h 22"/>
                  <a:gd name="T6" fmla="*/ 14 w 44"/>
                  <a:gd name="T7" fmla="*/ 4 h 22"/>
                  <a:gd name="T8" fmla="*/ 8 w 44"/>
                  <a:gd name="T9" fmla="*/ 0 h 22"/>
                  <a:gd name="T10" fmla="*/ 4 w 44"/>
                  <a:gd name="T11" fmla="*/ 0 h 22"/>
                  <a:gd name="T12" fmla="*/ 4 w 44"/>
                  <a:gd name="T13" fmla="*/ 0 h 22"/>
                  <a:gd name="T14" fmla="*/ 0 w 44"/>
                  <a:gd name="T15" fmla="*/ 2 h 22"/>
                  <a:gd name="T16" fmla="*/ 0 w 44"/>
                  <a:gd name="T17" fmla="*/ 2 h 22"/>
                  <a:gd name="T18" fmla="*/ 4 w 44"/>
                  <a:gd name="T19" fmla="*/ 10 h 22"/>
                  <a:gd name="T20" fmla="*/ 4 w 44"/>
                  <a:gd name="T21" fmla="*/ 10 h 22"/>
                  <a:gd name="T22" fmla="*/ 8 w 44"/>
                  <a:gd name="T23" fmla="*/ 14 h 22"/>
                  <a:gd name="T24" fmla="*/ 12 w 44"/>
                  <a:gd name="T25" fmla="*/ 16 h 22"/>
                  <a:gd name="T26" fmla="*/ 22 w 44"/>
                  <a:gd name="T27" fmla="*/ 22 h 22"/>
                  <a:gd name="T28" fmla="*/ 22 w 44"/>
                  <a:gd name="T29" fmla="*/ 22 h 22"/>
                  <a:gd name="T30" fmla="*/ 28 w 44"/>
                  <a:gd name="T31" fmla="*/ 20 h 22"/>
                  <a:gd name="T32" fmla="*/ 32 w 44"/>
                  <a:gd name="T33" fmla="*/ 20 h 22"/>
                  <a:gd name="T34" fmla="*/ 32 w 44"/>
                  <a:gd name="T35" fmla="*/ 20 h 22"/>
                  <a:gd name="T36" fmla="*/ 40 w 44"/>
                  <a:gd name="T37" fmla="*/ 18 h 22"/>
                  <a:gd name="T38" fmla="*/ 42 w 44"/>
                  <a:gd name="T39" fmla="*/ 16 h 22"/>
                  <a:gd name="T40" fmla="*/ 44 w 44"/>
                  <a:gd name="T41" fmla="*/ 12 h 22"/>
                  <a:gd name="T42" fmla="*/ 44 w 44"/>
                  <a:gd name="T43" fmla="*/ 12 h 22"/>
                  <a:gd name="T44" fmla="*/ 38 w 44"/>
                  <a:gd name="T45" fmla="*/ 10 h 22"/>
                  <a:gd name="T46" fmla="*/ 32 w 44"/>
                  <a:gd name="T47" fmla="*/ 10 h 22"/>
                  <a:gd name="T48" fmla="*/ 32 w 44"/>
                  <a:gd name="T49" fmla="*/ 10 h 22"/>
                  <a:gd name="T50" fmla="*/ 24 w 44"/>
                  <a:gd name="T51" fmla="*/ 8 h 22"/>
                  <a:gd name="T52" fmla="*/ 24 w 44"/>
                  <a:gd name="T53" fmla="*/ 8 h 2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4"/>
                  <a:gd name="T82" fmla="*/ 0 h 22"/>
                  <a:gd name="T83" fmla="*/ 44 w 44"/>
                  <a:gd name="T84" fmla="*/ 22 h 2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4" h="22">
                    <a:moveTo>
                      <a:pt x="24" y="8"/>
                    </a:moveTo>
                    <a:lnTo>
                      <a:pt x="24" y="8"/>
                    </a:lnTo>
                    <a:lnTo>
                      <a:pt x="18" y="6"/>
                    </a:lnTo>
                    <a:lnTo>
                      <a:pt x="14" y="4"/>
                    </a:lnTo>
                    <a:lnTo>
                      <a:pt x="8" y="0"/>
                    </a:lnTo>
                    <a:lnTo>
                      <a:pt x="4" y="0"/>
                    </a:lnTo>
                    <a:lnTo>
                      <a:pt x="0" y="2"/>
                    </a:lnTo>
                    <a:lnTo>
                      <a:pt x="4" y="10"/>
                    </a:lnTo>
                    <a:lnTo>
                      <a:pt x="8" y="14"/>
                    </a:lnTo>
                    <a:lnTo>
                      <a:pt x="12" y="16"/>
                    </a:lnTo>
                    <a:lnTo>
                      <a:pt x="22" y="22"/>
                    </a:lnTo>
                    <a:lnTo>
                      <a:pt x="28" y="20"/>
                    </a:lnTo>
                    <a:lnTo>
                      <a:pt x="32" y="20"/>
                    </a:lnTo>
                    <a:lnTo>
                      <a:pt x="40" y="18"/>
                    </a:lnTo>
                    <a:lnTo>
                      <a:pt x="42" y="16"/>
                    </a:lnTo>
                    <a:lnTo>
                      <a:pt x="44" y="12"/>
                    </a:lnTo>
                    <a:lnTo>
                      <a:pt x="38" y="10"/>
                    </a:lnTo>
                    <a:lnTo>
                      <a:pt x="32" y="1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19" name="Freeform 39"/>
              <p:cNvSpPr>
                <a:spLocks/>
              </p:cNvSpPr>
              <p:nvPr/>
            </p:nvSpPr>
            <p:spPr bwMode="auto">
              <a:xfrm flipH="1">
                <a:off x="4602" y="1216"/>
                <a:ext cx="48" cy="30"/>
              </a:xfrm>
              <a:custGeom>
                <a:avLst/>
                <a:gdLst>
                  <a:gd name="T0" fmla="*/ 6 w 48"/>
                  <a:gd name="T1" fmla="*/ 14 h 30"/>
                  <a:gd name="T2" fmla="*/ 6 w 48"/>
                  <a:gd name="T3" fmla="*/ 14 h 30"/>
                  <a:gd name="T4" fmla="*/ 16 w 48"/>
                  <a:gd name="T5" fmla="*/ 22 h 30"/>
                  <a:gd name="T6" fmla="*/ 20 w 48"/>
                  <a:gd name="T7" fmla="*/ 26 h 30"/>
                  <a:gd name="T8" fmla="*/ 24 w 48"/>
                  <a:gd name="T9" fmla="*/ 30 h 30"/>
                  <a:gd name="T10" fmla="*/ 24 w 48"/>
                  <a:gd name="T11" fmla="*/ 30 h 30"/>
                  <a:gd name="T12" fmla="*/ 34 w 48"/>
                  <a:gd name="T13" fmla="*/ 28 h 30"/>
                  <a:gd name="T14" fmla="*/ 34 w 48"/>
                  <a:gd name="T15" fmla="*/ 28 h 30"/>
                  <a:gd name="T16" fmla="*/ 42 w 48"/>
                  <a:gd name="T17" fmla="*/ 26 h 30"/>
                  <a:gd name="T18" fmla="*/ 46 w 48"/>
                  <a:gd name="T19" fmla="*/ 22 h 30"/>
                  <a:gd name="T20" fmla="*/ 46 w 48"/>
                  <a:gd name="T21" fmla="*/ 22 h 30"/>
                  <a:gd name="T22" fmla="*/ 48 w 48"/>
                  <a:gd name="T23" fmla="*/ 20 h 30"/>
                  <a:gd name="T24" fmla="*/ 46 w 48"/>
                  <a:gd name="T25" fmla="*/ 20 h 30"/>
                  <a:gd name="T26" fmla="*/ 46 w 48"/>
                  <a:gd name="T27" fmla="*/ 18 h 30"/>
                  <a:gd name="T28" fmla="*/ 46 w 48"/>
                  <a:gd name="T29" fmla="*/ 18 h 30"/>
                  <a:gd name="T30" fmla="*/ 40 w 48"/>
                  <a:gd name="T31" fmla="*/ 20 h 30"/>
                  <a:gd name="T32" fmla="*/ 34 w 48"/>
                  <a:gd name="T33" fmla="*/ 20 h 30"/>
                  <a:gd name="T34" fmla="*/ 34 w 48"/>
                  <a:gd name="T35" fmla="*/ 20 h 30"/>
                  <a:gd name="T36" fmla="*/ 26 w 48"/>
                  <a:gd name="T37" fmla="*/ 18 h 30"/>
                  <a:gd name="T38" fmla="*/ 20 w 48"/>
                  <a:gd name="T39" fmla="*/ 12 h 30"/>
                  <a:gd name="T40" fmla="*/ 14 w 48"/>
                  <a:gd name="T41" fmla="*/ 8 h 30"/>
                  <a:gd name="T42" fmla="*/ 6 w 48"/>
                  <a:gd name="T43" fmla="*/ 2 h 30"/>
                  <a:gd name="T44" fmla="*/ 6 w 48"/>
                  <a:gd name="T45" fmla="*/ 2 h 30"/>
                  <a:gd name="T46" fmla="*/ 2 w 48"/>
                  <a:gd name="T47" fmla="*/ 0 h 30"/>
                  <a:gd name="T48" fmla="*/ 2 w 48"/>
                  <a:gd name="T49" fmla="*/ 0 h 30"/>
                  <a:gd name="T50" fmla="*/ 0 w 48"/>
                  <a:gd name="T51" fmla="*/ 4 h 30"/>
                  <a:gd name="T52" fmla="*/ 2 w 48"/>
                  <a:gd name="T53" fmla="*/ 8 h 30"/>
                  <a:gd name="T54" fmla="*/ 6 w 48"/>
                  <a:gd name="T55" fmla="*/ 14 h 30"/>
                  <a:gd name="T56" fmla="*/ 6 w 48"/>
                  <a:gd name="T57" fmla="*/ 14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8"/>
                  <a:gd name="T88" fmla="*/ 0 h 30"/>
                  <a:gd name="T89" fmla="*/ 48 w 48"/>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8" h="30">
                    <a:moveTo>
                      <a:pt x="6" y="14"/>
                    </a:moveTo>
                    <a:lnTo>
                      <a:pt x="6" y="14"/>
                    </a:lnTo>
                    <a:lnTo>
                      <a:pt x="16" y="22"/>
                    </a:lnTo>
                    <a:lnTo>
                      <a:pt x="20" y="26"/>
                    </a:lnTo>
                    <a:lnTo>
                      <a:pt x="24" y="30"/>
                    </a:lnTo>
                    <a:lnTo>
                      <a:pt x="34" y="28"/>
                    </a:lnTo>
                    <a:lnTo>
                      <a:pt x="42" y="26"/>
                    </a:lnTo>
                    <a:lnTo>
                      <a:pt x="46" y="22"/>
                    </a:lnTo>
                    <a:lnTo>
                      <a:pt x="48" y="20"/>
                    </a:lnTo>
                    <a:lnTo>
                      <a:pt x="46" y="20"/>
                    </a:lnTo>
                    <a:lnTo>
                      <a:pt x="46" y="18"/>
                    </a:lnTo>
                    <a:lnTo>
                      <a:pt x="40" y="20"/>
                    </a:lnTo>
                    <a:lnTo>
                      <a:pt x="34" y="20"/>
                    </a:lnTo>
                    <a:lnTo>
                      <a:pt x="26" y="18"/>
                    </a:lnTo>
                    <a:lnTo>
                      <a:pt x="20" y="12"/>
                    </a:lnTo>
                    <a:lnTo>
                      <a:pt x="14" y="8"/>
                    </a:lnTo>
                    <a:lnTo>
                      <a:pt x="6" y="2"/>
                    </a:lnTo>
                    <a:lnTo>
                      <a:pt x="2" y="0"/>
                    </a:lnTo>
                    <a:lnTo>
                      <a:pt x="0" y="4"/>
                    </a:lnTo>
                    <a:lnTo>
                      <a:pt x="2" y="8"/>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0" name="Freeform 40"/>
              <p:cNvSpPr>
                <a:spLocks/>
              </p:cNvSpPr>
              <p:nvPr/>
            </p:nvSpPr>
            <p:spPr bwMode="auto">
              <a:xfrm flipH="1">
                <a:off x="4648" y="1182"/>
                <a:ext cx="60" cy="28"/>
              </a:xfrm>
              <a:custGeom>
                <a:avLst/>
                <a:gdLst>
                  <a:gd name="T0" fmla="*/ 44 w 60"/>
                  <a:gd name="T1" fmla="*/ 16 h 28"/>
                  <a:gd name="T2" fmla="*/ 44 w 60"/>
                  <a:gd name="T3" fmla="*/ 16 h 28"/>
                  <a:gd name="T4" fmla="*/ 34 w 60"/>
                  <a:gd name="T5" fmla="*/ 14 h 28"/>
                  <a:gd name="T6" fmla="*/ 26 w 60"/>
                  <a:gd name="T7" fmla="*/ 10 h 28"/>
                  <a:gd name="T8" fmla="*/ 8 w 60"/>
                  <a:gd name="T9" fmla="*/ 2 h 28"/>
                  <a:gd name="T10" fmla="*/ 8 w 60"/>
                  <a:gd name="T11" fmla="*/ 2 h 28"/>
                  <a:gd name="T12" fmla="*/ 0 w 60"/>
                  <a:gd name="T13" fmla="*/ 0 h 28"/>
                  <a:gd name="T14" fmla="*/ 0 w 60"/>
                  <a:gd name="T15" fmla="*/ 0 h 28"/>
                  <a:gd name="T16" fmla="*/ 0 w 60"/>
                  <a:gd name="T17" fmla="*/ 4 h 28"/>
                  <a:gd name="T18" fmla="*/ 2 w 60"/>
                  <a:gd name="T19" fmla="*/ 6 h 28"/>
                  <a:gd name="T20" fmla="*/ 6 w 60"/>
                  <a:gd name="T21" fmla="*/ 12 h 28"/>
                  <a:gd name="T22" fmla="*/ 6 w 60"/>
                  <a:gd name="T23" fmla="*/ 12 h 28"/>
                  <a:gd name="T24" fmla="*/ 8 w 60"/>
                  <a:gd name="T25" fmla="*/ 14 h 28"/>
                  <a:gd name="T26" fmla="*/ 8 w 60"/>
                  <a:gd name="T27" fmla="*/ 14 h 28"/>
                  <a:gd name="T28" fmla="*/ 16 w 60"/>
                  <a:gd name="T29" fmla="*/ 20 h 28"/>
                  <a:gd name="T30" fmla="*/ 24 w 60"/>
                  <a:gd name="T31" fmla="*/ 22 h 28"/>
                  <a:gd name="T32" fmla="*/ 34 w 60"/>
                  <a:gd name="T33" fmla="*/ 26 h 28"/>
                  <a:gd name="T34" fmla="*/ 44 w 60"/>
                  <a:gd name="T35" fmla="*/ 26 h 28"/>
                  <a:gd name="T36" fmla="*/ 44 w 60"/>
                  <a:gd name="T37" fmla="*/ 26 h 28"/>
                  <a:gd name="T38" fmla="*/ 58 w 60"/>
                  <a:gd name="T39" fmla="*/ 28 h 28"/>
                  <a:gd name="T40" fmla="*/ 60 w 60"/>
                  <a:gd name="T41" fmla="*/ 22 h 28"/>
                  <a:gd name="T42" fmla="*/ 60 w 60"/>
                  <a:gd name="T43" fmla="*/ 22 h 28"/>
                  <a:gd name="T44" fmla="*/ 56 w 60"/>
                  <a:gd name="T45" fmla="*/ 18 h 28"/>
                  <a:gd name="T46" fmla="*/ 50 w 60"/>
                  <a:gd name="T47" fmla="*/ 16 h 28"/>
                  <a:gd name="T48" fmla="*/ 50 w 60"/>
                  <a:gd name="T49" fmla="*/ 16 h 28"/>
                  <a:gd name="T50" fmla="*/ 44 w 60"/>
                  <a:gd name="T51" fmla="*/ 16 h 28"/>
                  <a:gd name="T52" fmla="*/ 44 w 60"/>
                  <a:gd name="T53" fmla="*/ 16 h 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0"/>
                  <a:gd name="T82" fmla="*/ 0 h 28"/>
                  <a:gd name="T83" fmla="*/ 60 w 60"/>
                  <a:gd name="T84" fmla="*/ 28 h 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0" h="28">
                    <a:moveTo>
                      <a:pt x="44" y="16"/>
                    </a:moveTo>
                    <a:lnTo>
                      <a:pt x="44" y="16"/>
                    </a:lnTo>
                    <a:lnTo>
                      <a:pt x="34" y="14"/>
                    </a:lnTo>
                    <a:lnTo>
                      <a:pt x="26" y="10"/>
                    </a:lnTo>
                    <a:lnTo>
                      <a:pt x="8" y="2"/>
                    </a:lnTo>
                    <a:lnTo>
                      <a:pt x="0" y="0"/>
                    </a:lnTo>
                    <a:lnTo>
                      <a:pt x="0" y="4"/>
                    </a:lnTo>
                    <a:lnTo>
                      <a:pt x="2" y="6"/>
                    </a:lnTo>
                    <a:lnTo>
                      <a:pt x="6" y="12"/>
                    </a:lnTo>
                    <a:lnTo>
                      <a:pt x="8" y="14"/>
                    </a:lnTo>
                    <a:lnTo>
                      <a:pt x="16" y="20"/>
                    </a:lnTo>
                    <a:lnTo>
                      <a:pt x="24" y="22"/>
                    </a:lnTo>
                    <a:lnTo>
                      <a:pt x="34" y="26"/>
                    </a:lnTo>
                    <a:lnTo>
                      <a:pt x="44" y="26"/>
                    </a:lnTo>
                    <a:lnTo>
                      <a:pt x="58" y="28"/>
                    </a:lnTo>
                    <a:lnTo>
                      <a:pt x="60" y="22"/>
                    </a:lnTo>
                    <a:lnTo>
                      <a:pt x="56" y="18"/>
                    </a:lnTo>
                    <a:lnTo>
                      <a:pt x="50" y="16"/>
                    </a:lnTo>
                    <a:lnTo>
                      <a:pt x="44"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1" name="Freeform 41"/>
              <p:cNvSpPr>
                <a:spLocks/>
              </p:cNvSpPr>
              <p:nvPr/>
            </p:nvSpPr>
            <p:spPr bwMode="auto">
              <a:xfrm flipH="1">
                <a:off x="4574" y="1254"/>
                <a:ext cx="46" cy="36"/>
              </a:xfrm>
              <a:custGeom>
                <a:avLst/>
                <a:gdLst>
                  <a:gd name="T0" fmla="*/ 32 w 46"/>
                  <a:gd name="T1" fmla="*/ 36 h 36"/>
                  <a:gd name="T2" fmla="*/ 32 w 46"/>
                  <a:gd name="T3" fmla="*/ 36 h 36"/>
                  <a:gd name="T4" fmla="*/ 40 w 46"/>
                  <a:gd name="T5" fmla="*/ 36 h 36"/>
                  <a:gd name="T6" fmla="*/ 40 w 46"/>
                  <a:gd name="T7" fmla="*/ 36 h 36"/>
                  <a:gd name="T8" fmla="*/ 44 w 46"/>
                  <a:gd name="T9" fmla="*/ 32 h 36"/>
                  <a:gd name="T10" fmla="*/ 46 w 46"/>
                  <a:gd name="T11" fmla="*/ 30 h 36"/>
                  <a:gd name="T12" fmla="*/ 46 w 46"/>
                  <a:gd name="T13" fmla="*/ 26 h 36"/>
                  <a:gd name="T14" fmla="*/ 46 w 46"/>
                  <a:gd name="T15" fmla="*/ 26 h 36"/>
                  <a:gd name="T16" fmla="*/ 46 w 46"/>
                  <a:gd name="T17" fmla="*/ 26 h 36"/>
                  <a:gd name="T18" fmla="*/ 44 w 46"/>
                  <a:gd name="T19" fmla="*/ 24 h 36"/>
                  <a:gd name="T20" fmla="*/ 40 w 46"/>
                  <a:gd name="T21" fmla="*/ 24 h 36"/>
                  <a:gd name="T22" fmla="*/ 40 w 46"/>
                  <a:gd name="T23" fmla="*/ 24 h 36"/>
                  <a:gd name="T24" fmla="*/ 36 w 46"/>
                  <a:gd name="T25" fmla="*/ 26 h 36"/>
                  <a:gd name="T26" fmla="*/ 32 w 46"/>
                  <a:gd name="T27" fmla="*/ 28 h 36"/>
                  <a:gd name="T28" fmla="*/ 32 w 46"/>
                  <a:gd name="T29" fmla="*/ 28 h 36"/>
                  <a:gd name="T30" fmla="*/ 28 w 46"/>
                  <a:gd name="T31" fmla="*/ 26 h 36"/>
                  <a:gd name="T32" fmla="*/ 24 w 46"/>
                  <a:gd name="T33" fmla="*/ 22 h 36"/>
                  <a:gd name="T34" fmla="*/ 16 w 46"/>
                  <a:gd name="T35" fmla="*/ 12 h 36"/>
                  <a:gd name="T36" fmla="*/ 16 w 46"/>
                  <a:gd name="T37" fmla="*/ 12 h 36"/>
                  <a:gd name="T38" fmla="*/ 12 w 46"/>
                  <a:gd name="T39" fmla="*/ 4 h 36"/>
                  <a:gd name="T40" fmla="*/ 4 w 46"/>
                  <a:gd name="T41" fmla="*/ 0 h 36"/>
                  <a:gd name="T42" fmla="*/ 4 w 46"/>
                  <a:gd name="T43" fmla="*/ 0 h 36"/>
                  <a:gd name="T44" fmla="*/ 4 w 46"/>
                  <a:gd name="T45" fmla="*/ 0 h 36"/>
                  <a:gd name="T46" fmla="*/ 0 w 46"/>
                  <a:gd name="T47" fmla="*/ 8 h 36"/>
                  <a:gd name="T48" fmla="*/ 0 w 46"/>
                  <a:gd name="T49" fmla="*/ 8 h 36"/>
                  <a:gd name="T50" fmla="*/ 4 w 46"/>
                  <a:gd name="T51" fmla="*/ 10 h 36"/>
                  <a:gd name="T52" fmla="*/ 4 w 46"/>
                  <a:gd name="T53" fmla="*/ 10 h 36"/>
                  <a:gd name="T54" fmla="*/ 10 w 46"/>
                  <a:gd name="T55" fmla="*/ 18 h 36"/>
                  <a:gd name="T56" fmla="*/ 16 w 46"/>
                  <a:gd name="T57" fmla="*/ 26 h 36"/>
                  <a:gd name="T58" fmla="*/ 16 w 46"/>
                  <a:gd name="T59" fmla="*/ 26 h 36"/>
                  <a:gd name="T60" fmla="*/ 24 w 46"/>
                  <a:gd name="T61" fmla="*/ 34 h 36"/>
                  <a:gd name="T62" fmla="*/ 28 w 46"/>
                  <a:gd name="T63" fmla="*/ 36 h 36"/>
                  <a:gd name="T64" fmla="*/ 32 w 46"/>
                  <a:gd name="T65" fmla="*/ 36 h 36"/>
                  <a:gd name="T66" fmla="*/ 32 w 46"/>
                  <a:gd name="T67" fmla="*/ 36 h 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
                  <a:gd name="T103" fmla="*/ 0 h 36"/>
                  <a:gd name="T104" fmla="*/ 46 w 46"/>
                  <a:gd name="T105" fmla="*/ 36 h 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 h="36">
                    <a:moveTo>
                      <a:pt x="32" y="36"/>
                    </a:moveTo>
                    <a:lnTo>
                      <a:pt x="32" y="36"/>
                    </a:lnTo>
                    <a:lnTo>
                      <a:pt x="40" y="36"/>
                    </a:lnTo>
                    <a:lnTo>
                      <a:pt x="44" y="32"/>
                    </a:lnTo>
                    <a:lnTo>
                      <a:pt x="46" y="30"/>
                    </a:lnTo>
                    <a:lnTo>
                      <a:pt x="46" y="26"/>
                    </a:lnTo>
                    <a:lnTo>
                      <a:pt x="44" y="24"/>
                    </a:lnTo>
                    <a:lnTo>
                      <a:pt x="40" y="24"/>
                    </a:lnTo>
                    <a:lnTo>
                      <a:pt x="36" y="26"/>
                    </a:lnTo>
                    <a:lnTo>
                      <a:pt x="32" y="28"/>
                    </a:lnTo>
                    <a:lnTo>
                      <a:pt x="28" y="26"/>
                    </a:lnTo>
                    <a:lnTo>
                      <a:pt x="24" y="22"/>
                    </a:lnTo>
                    <a:lnTo>
                      <a:pt x="16" y="12"/>
                    </a:lnTo>
                    <a:lnTo>
                      <a:pt x="12" y="4"/>
                    </a:lnTo>
                    <a:lnTo>
                      <a:pt x="4" y="0"/>
                    </a:lnTo>
                    <a:lnTo>
                      <a:pt x="0" y="8"/>
                    </a:lnTo>
                    <a:lnTo>
                      <a:pt x="4" y="10"/>
                    </a:lnTo>
                    <a:lnTo>
                      <a:pt x="10" y="18"/>
                    </a:lnTo>
                    <a:lnTo>
                      <a:pt x="16" y="26"/>
                    </a:lnTo>
                    <a:lnTo>
                      <a:pt x="24" y="34"/>
                    </a:lnTo>
                    <a:lnTo>
                      <a:pt x="28" y="36"/>
                    </a:lnTo>
                    <a:lnTo>
                      <a:pt x="32"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2" name="Freeform 42"/>
              <p:cNvSpPr>
                <a:spLocks/>
              </p:cNvSpPr>
              <p:nvPr/>
            </p:nvSpPr>
            <p:spPr bwMode="auto">
              <a:xfrm flipH="1">
                <a:off x="4698" y="1190"/>
                <a:ext cx="68" cy="24"/>
              </a:xfrm>
              <a:custGeom>
                <a:avLst/>
                <a:gdLst>
                  <a:gd name="T0" fmla="*/ 30 w 68"/>
                  <a:gd name="T1" fmla="*/ 12 h 24"/>
                  <a:gd name="T2" fmla="*/ 30 w 68"/>
                  <a:gd name="T3" fmla="*/ 12 h 24"/>
                  <a:gd name="T4" fmla="*/ 22 w 68"/>
                  <a:gd name="T5" fmla="*/ 10 h 24"/>
                  <a:gd name="T6" fmla="*/ 16 w 68"/>
                  <a:gd name="T7" fmla="*/ 4 h 24"/>
                  <a:gd name="T8" fmla="*/ 16 w 68"/>
                  <a:gd name="T9" fmla="*/ 4 h 24"/>
                  <a:gd name="T10" fmla="*/ 8 w 68"/>
                  <a:gd name="T11" fmla="*/ 0 h 24"/>
                  <a:gd name="T12" fmla="*/ 8 w 68"/>
                  <a:gd name="T13" fmla="*/ 0 h 24"/>
                  <a:gd name="T14" fmla="*/ 0 w 68"/>
                  <a:gd name="T15" fmla="*/ 0 h 24"/>
                  <a:gd name="T16" fmla="*/ 0 w 68"/>
                  <a:gd name="T17" fmla="*/ 0 h 24"/>
                  <a:gd name="T18" fmla="*/ 4 w 68"/>
                  <a:gd name="T19" fmla="*/ 6 h 24"/>
                  <a:gd name="T20" fmla="*/ 8 w 68"/>
                  <a:gd name="T21" fmla="*/ 10 h 24"/>
                  <a:gd name="T22" fmla="*/ 8 w 68"/>
                  <a:gd name="T23" fmla="*/ 10 h 24"/>
                  <a:gd name="T24" fmla="*/ 16 w 68"/>
                  <a:gd name="T25" fmla="*/ 16 h 24"/>
                  <a:gd name="T26" fmla="*/ 16 w 68"/>
                  <a:gd name="T27" fmla="*/ 16 h 24"/>
                  <a:gd name="T28" fmla="*/ 24 w 68"/>
                  <a:gd name="T29" fmla="*/ 22 h 24"/>
                  <a:gd name="T30" fmla="*/ 24 w 68"/>
                  <a:gd name="T31" fmla="*/ 22 h 24"/>
                  <a:gd name="T32" fmla="*/ 50 w 68"/>
                  <a:gd name="T33" fmla="*/ 24 h 24"/>
                  <a:gd name="T34" fmla="*/ 50 w 68"/>
                  <a:gd name="T35" fmla="*/ 24 h 24"/>
                  <a:gd name="T36" fmla="*/ 66 w 68"/>
                  <a:gd name="T37" fmla="*/ 22 h 24"/>
                  <a:gd name="T38" fmla="*/ 66 w 68"/>
                  <a:gd name="T39" fmla="*/ 22 h 24"/>
                  <a:gd name="T40" fmla="*/ 68 w 68"/>
                  <a:gd name="T41" fmla="*/ 22 h 24"/>
                  <a:gd name="T42" fmla="*/ 68 w 68"/>
                  <a:gd name="T43" fmla="*/ 22 h 24"/>
                  <a:gd name="T44" fmla="*/ 66 w 68"/>
                  <a:gd name="T45" fmla="*/ 18 h 24"/>
                  <a:gd name="T46" fmla="*/ 66 w 68"/>
                  <a:gd name="T47" fmla="*/ 18 h 24"/>
                  <a:gd name="T48" fmla="*/ 62 w 68"/>
                  <a:gd name="T49" fmla="*/ 14 h 24"/>
                  <a:gd name="T50" fmla="*/ 58 w 68"/>
                  <a:gd name="T51" fmla="*/ 12 h 24"/>
                  <a:gd name="T52" fmla="*/ 50 w 68"/>
                  <a:gd name="T53" fmla="*/ 12 h 24"/>
                  <a:gd name="T54" fmla="*/ 50 w 68"/>
                  <a:gd name="T55" fmla="*/ 12 h 24"/>
                  <a:gd name="T56" fmla="*/ 40 w 68"/>
                  <a:gd name="T57" fmla="*/ 12 h 24"/>
                  <a:gd name="T58" fmla="*/ 30 w 68"/>
                  <a:gd name="T59" fmla="*/ 12 h 24"/>
                  <a:gd name="T60" fmla="*/ 30 w 68"/>
                  <a:gd name="T61" fmla="*/ 12 h 2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8"/>
                  <a:gd name="T94" fmla="*/ 0 h 24"/>
                  <a:gd name="T95" fmla="*/ 68 w 68"/>
                  <a:gd name="T96" fmla="*/ 24 h 2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8" h="24">
                    <a:moveTo>
                      <a:pt x="30" y="12"/>
                    </a:moveTo>
                    <a:lnTo>
                      <a:pt x="30" y="12"/>
                    </a:lnTo>
                    <a:lnTo>
                      <a:pt x="22" y="10"/>
                    </a:lnTo>
                    <a:lnTo>
                      <a:pt x="16" y="4"/>
                    </a:lnTo>
                    <a:lnTo>
                      <a:pt x="8" y="0"/>
                    </a:lnTo>
                    <a:lnTo>
                      <a:pt x="0" y="0"/>
                    </a:lnTo>
                    <a:lnTo>
                      <a:pt x="4" y="6"/>
                    </a:lnTo>
                    <a:lnTo>
                      <a:pt x="8" y="10"/>
                    </a:lnTo>
                    <a:lnTo>
                      <a:pt x="16" y="16"/>
                    </a:lnTo>
                    <a:lnTo>
                      <a:pt x="24" y="22"/>
                    </a:lnTo>
                    <a:lnTo>
                      <a:pt x="50" y="24"/>
                    </a:lnTo>
                    <a:lnTo>
                      <a:pt x="66" y="22"/>
                    </a:lnTo>
                    <a:lnTo>
                      <a:pt x="68" y="22"/>
                    </a:lnTo>
                    <a:lnTo>
                      <a:pt x="66" y="18"/>
                    </a:lnTo>
                    <a:lnTo>
                      <a:pt x="62" y="14"/>
                    </a:lnTo>
                    <a:lnTo>
                      <a:pt x="58" y="12"/>
                    </a:lnTo>
                    <a:lnTo>
                      <a:pt x="50" y="12"/>
                    </a:lnTo>
                    <a:lnTo>
                      <a:pt x="40" y="12"/>
                    </a:lnTo>
                    <a:lnTo>
                      <a:pt x="3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3" name="Freeform 43"/>
              <p:cNvSpPr>
                <a:spLocks/>
              </p:cNvSpPr>
              <p:nvPr/>
            </p:nvSpPr>
            <p:spPr bwMode="auto">
              <a:xfrm flipH="1">
                <a:off x="4740" y="1168"/>
                <a:ext cx="38" cy="12"/>
              </a:xfrm>
              <a:custGeom>
                <a:avLst/>
                <a:gdLst>
                  <a:gd name="T0" fmla="*/ 28 w 38"/>
                  <a:gd name="T1" fmla="*/ 0 h 12"/>
                  <a:gd name="T2" fmla="*/ 28 w 38"/>
                  <a:gd name="T3" fmla="*/ 0 h 12"/>
                  <a:gd name="T4" fmla="*/ 20 w 38"/>
                  <a:gd name="T5" fmla="*/ 0 h 12"/>
                  <a:gd name="T6" fmla="*/ 20 w 38"/>
                  <a:gd name="T7" fmla="*/ 0 h 12"/>
                  <a:gd name="T8" fmla="*/ 10 w 38"/>
                  <a:gd name="T9" fmla="*/ 0 h 12"/>
                  <a:gd name="T10" fmla="*/ 0 w 38"/>
                  <a:gd name="T11" fmla="*/ 2 h 12"/>
                  <a:gd name="T12" fmla="*/ 0 w 38"/>
                  <a:gd name="T13" fmla="*/ 2 h 12"/>
                  <a:gd name="T14" fmla="*/ 4 w 38"/>
                  <a:gd name="T15" fmla="*/ 8 h 12"/>
                  <a:gd name="T16" fmla="*/ 8 w 38"/>
                  <a:gd name="T17" fmla="*/ 10 h 12"/>
                  <a:gd name="T18" fmla="*/ 14 w 38"/>
                  <a:gd name="T19" fmla="*/ 12 h 12"/>
                  <a:gd name="T20" fmla="*/ 20 w 38"/>
                  <a:gd name="T21" fmla="*/ 10 h 12"/>
                  <a:gd name="T22" fmla="*/ 20 w 38"/>
                  <a:gd name="T23" fmla="*/ 10 h 12"/>
                  <a:gd name="T24" fmla="*/ 28 w 38"/>
                  <a:gd name="T25" fmla="*/ 10 h 12"/>
                  <a:gd name="T26" fmla="*/ 28 w 38"/>
                  <a:gd name="T27" fmla="*/ 10 h 12"/>
                  <a:gd name="T28" fmla="*/ 34 w 38"/>
                  <a:gd name="T29" fmla="*/ 10 h 12"/>
                  <a:gd name="T30" fmla="*/ 34 w 38"/>
                  <a:gd name="T31" fmla="*/ 10 h 12"/>
                  <a:gd name="T32" fmla="*/ 36 w 38"/>
                  <a:gd name="T33" fmla="*/ 10 h 12"/>
                  <a:gd name="T34" fmla="*/ 38 w 38"/>
                  <a:gd name="T35" fmla="*/ 8 h 12"/>
                  <a:gd name="T36" fmla="*/ 38 w 38"/>
                  <a:gd name="T37" fmla="*/ 2 h 12"/>
                  <a:gd name="T38" fmla="*/ 38 w 38"/>
                  <a:gd name="T39" fmla="*/ 2 h 12"/>
                  <a:gd name="T40" fmla="*/ 28 w 38"/>
                  <a:gd name="T41" fmla="*/ 0 h 12"/>
                  <a:gd name="T42" fmla="*/ 28 w 38"/>
                  <a:gd name="T43" fmla="*/ 0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8"/>
                  <a:gd name="T67" fmla="*/ 0 h 12"/>
                  <a:gd name="T68" fmla="*/ 38 w 38"/>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8" h="12">
                    <a:moveTo>
                      <a:pt x="28" y="0"/>
                    </a:moveTo>
                    <a:lnTo>
                      <a:pt x="28" y="0"/>
                    </a:lnTo>
                    <a:lnTo>
                      <a:pt x="20" y="0"/>
                    </a:lnTo>
                    <a:lnTo>
                      <a:pt x="10" y="0"/>
                    </a:lnTo>
                    <a:lnTo>
                      <a:pt x="0" y="2"/>
                    </a:lnTo>
                    <a:lnTo>
                      <a:pt x="4" y="8"/>
                    </a:lnTo>
                    <a:lnTo>
                      <a:pt x="8" y="10"/>
                    </a:lnTo>
                    <a:lnTo>
                      <a:pt x="14" y="12"/>
                    </a:lnTo>
                    <a:lnTo>
                      <a:pt x="20" y="10"/>
                    </a:lnTo>
                    <a:lnTo>
                      <a:pt x="28" y="10"/>
                    </a:lnTo>
                    <a:lnTo>
                      <a:pt x="34" y="10"/>
                    </a:lnTo>
                    <a:lnTo>
                      <a:pt x="36" y="10"/>
                    </a:lnTo>
                    <a:lnTo>
                      <a:pt x="38" y="8"/>
                    </a:lnTo>
                    <a:lnTo>
                      <a:pt x="38" y="2"/>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4" name="Freeform 44"/>
              <p:cNvSpPr>
                <a:spLocks/>
              </p:cNvSpPr>
              <p:nvPr/>
            </p:nvSpPr>
            <p:spPr bwMode="auto">
              <a:xfrm flipH="1">
                <a:off x="4692" y="1170"/>
                <a:ext cx="18" cy="8"/>
              </a:xfrm>
              <a:custGeom>
                <a:avLst/>
                <a:gdLst>
                  <a:gd name="T0" fmla="*/ 10 w 18"/>
                  <a:gd name="T1" fmla="*/ 2 h 8"/>
                  <a:gd name="T2" fmla="*/ 0 w 18"/>
                  <a:gd name="T3" fmla="*/ 0 h 8"/>
                  <a:gd name="T4" fmla="*/ 0 w 18"/>
                  <a:gd name="T5" fmla="*/ 0 h 8"/>
                  <a:gd name="T6" fmla="*/ 2 w 18"/>
                  <a:gd name="T7" fmla="*/ 4 h 8"/>
                  <a:gd name="T8" fmla="*/ 4 w 18"/>
                  <a:gd name="T9" fmla="*/ 6 h 8"/>
                  <a:gd name="T10" fmla="*/ 10 w 18"/>
                  <a:gd name="T11" fmla="*/ 8 h 8"/>
                  <a:gd name="T12" fmla="*/ 10 w 18"/>
                  <a:gd name="T13" fmla="*/ 8 h 8"/>
                  <a:gd name="T14" fmla="*/ 16 w 18"/>
                  <a:gd name="T15" fmla="*/ 8 h 8"/>
                  <a:gd name="T16" fmla="*/ 16 w 18"/>
                  <a:gd name="T17" fmla="*/ 8 h 8"/>
                  <a:gd name="T18" fmla="*/ 18 w 18"/>
                  <a:gd name="T19" fmla="*/ 6 h 8"/>
                  <a:gd name="T20" fmla="*/ 18 w 18"/>
                  <a:gd name="T21" fmla="*/ 2 h 8"/>
                  <a:gd name="T22" fmla="*/ 10 w 18"/>
                  <a:gd name="T23" fmla="*/ 2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8"/>
                  <a:gd name="T38" fmla="*/ 18 w 18"/>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8">
                    <a:moveTo>
                      <a:pt x="10" y="2"/>
                    </a:moveTo>
                    <a:lnTo>
                      <a:pt x="0" y="0"/>
                    </a:lnTo>
                    <a:lnTo>
                      <a:pt x="2" y="4"/>
                    </a:lnTo>
                    <a:lnTo>
                      <a:pt x="4" y="6"/>
                    </a:lnTo>
                    <a:lnTo>
                      <a:pt x="10" y="8"/>
                    </a:lnTo>
                    <a:lnTo>
                      <a:pt x="16" y="8"/>
                    </a:lnTo>
                    <a:lnTo>
                      <a:pt x="18" y="6"/>
                    </a:lnTo>
                    <a:lnTo>
                      <a:pt x="18" y="2"/>
                    </a:lnTo>
                    <a:lnTo>
                      <a:pt x="1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5" name="Freeform 45"/>
              <p:cNvSpPr>
                <a:spLocks/>
              </p:cNvSpPr>
              <p:nvPr/>
            </p:nvSpPr>
            <p:spPr bwMode="auto">
              <a:xfrm flipH="1">
                <a:off x="4896" y="1156"/>
                <a:ext cx="32" cy="10"/>
              </a:xfrm>
              <a:custGeom>
                <a:avLst/>
                <a:gdLst>
                  <a:gd name="T0" fmla="*/ 16 w 32"/>
                  <a:gd name="T1" fmla="*/ 0 h 10"/>
                  <a:gd name="T2" fmla="*/ 6 w 32"/>
                  <a:gd name="T3" fmla="*/ 0 h 10"/>
                  <a:gd name="T4" fmla="*/ 6 w 32"/>
                  <a:gd name="T5" fmla="*/ 0 h 10"/>
                  <a:gd name="T6" fmla="*/ 4 w 32"/>
                  <a:gd name="T7" fmla="*/ 0 h 10"/>
                  <a:gd name="T8" fmla="*/ 2 w 32"/>
                  <a:gd name="T9" fmla="*/ 2 h 10"/>
                  <a:gd name="T10" fmla="*/ 0 w 32"/>
                  <a:gd name="T11" fmla="*/ 2 h 10"/>
                  <a:gd name="T12" fmla="*/ 0 w 32"/>
                  <a:gd name="T13" fmla="*/ 6 h 10"/>
                  <a:gd name="T14" fmla="*/ 0 w 32"/>
                  <a:gd name="T15" fmla="*/ 6 h 10"/>
                  <a:gd name="T16" fmla="*/ 8 w 32"/>
                  <a:gd name="T17" fmla="*/ 10 h 10"/>
                  <a:gd name="T18" fmla="*/ 16 w 32"/>
                  <a:gd name="T19" fmla="*/ 10 h 10"/>
                  <a:gd name="T20" fmla="*/ 16 w 32"/>
                  <a:gd name="T21" fmla="*/ 10 h 10"/>
                  <a:gd name="T22" fmla="*/ 18 w 32"/>
                  <a:gd name="T23" fmla="*/ 10 h 10"/>
                  <a:gd name="T24" fmla="*/ 18 w 32"/>
                  <a:gd name="T25" fmla="*/ 10 h 10"/>
                  <a:gd name="T26" fmla="*/ 24 w 32"/>
                  <a:gd name="T27" fmla="*/ 8 h 10"/>
                  <a:gd name="T28" fmla="*/ 24 w 32"/>
                  <a:gd name="T29" fmla="*/ 8 h 10"/>
                  <a:gd name="T30" fmla="*/ 28 w 32"/>
                  <a:gd name="T31" fmla="*/ 6 h 10"/>
                  <a:gd name="T32" fmla="*/ 32 w 32"/>
                  <a:gd name="T33" fmla="*/ 0 h 10"/>
                  <a:gd name="T34" fmla="*/ 24 w 32"/>
                  <a:gd name="T35" fmla="*/ 0 h 10"/>
                  <a:gd name="T36" fmla="*/ 16 w 32"/>
                  <a:gd name="T37" fmla="*/ 0 h 1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10"/>
                  <a:gd name="T59" fmla="*/ 32 w 32"/>
                  <a:gd name="T60" fmla="*/ 10 h 1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10">
                    <a:moveTo>
                      <a:pt x="16" y="0"/>
                    </a:moveTo>
                    <a:lnTo>
                      <a:pt x="6" y="0"/>
                    </a:lnTo>
                    <a:lnTo>
                      <a:pt x="4" y="0"/>
                    </a:lnTo>
                    <a:lnTo>
                      <a:pt x="2" y="2"/>
                    </a:lnTo>
                    <a:lnTo>
                      <a:pt x="0" y="2"/>
                    </a:lnTo>
                    <a:lnTo>
                      <a:pt x="0" y="6"/>
                    </a:lnTo>
                    <a:lnTo>
                      <a:pt x="8" y="10"/>
                    </a:lnTo>
                    <a:lnTo>
                      <a:pt x="16" y="10"/>
                    </a:lnTo>
                    <a:lnTo>
                      <a:pt x="18" y="10"/>
                    </a:lnTo>
                    <a:lnTo>
                      <a:pt x="24" y="8"/>
                    </a:lnTo>
                    <a:lnTo>
                      <a:pt x="28" y="6"/>
                    </a:lnTo>
                    <a:lnTo>
                      <a:pt x="32" y="0"/>
                    </a:lnTo>
                    <a:lnTo>
                      <a:pt x="24"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6" name="Freeform 46"/>
              <p:cNvSpPr>
                <a:spLocks/>
              </p:cNvSpPr>
              <p:nvPr/>
            </p:nvSpPr>
            <p:spPr bwMode="auto">
              <a:xfrm flipH="1">
                <a:off x="4900" y="1184"/>
                <a:ext cx="82" cy="28"/>
              </a:xfrm>
              <a:custGeom>
                <a:avLst/>
                <a:gdLst>
                  <a:gd name="T0" fmla="*/ 32 w 82"/>
                  <a:gd name="T1" fmla="*/ 14 h 28"/>
                  <a:gd name="T2" fmla="*/ 32 w 82"/>
                  <a:gd name="T3" fmla="*/ 14 h 28"/>
                  <a:gd name="T4" fmla="*/ 20 w 82"/>
                  <a:gd name="T5" fmla="*/ 8 h 28"/>
                  <a:gd name="T6" fmla="*/ 8 w 82"/>
                  <a:gd name="T7" fmla="*/ 2 h 28"/>
                  <a:gd name="T8" fmla="*/ 8 w 82"/>
                  <a:gd name="T9" fmla="*/ 2 h 28"/>
                  <a:gd name="T10" fmla="*/ 0 w 82"/>
                  <a:gd name="T11" fmla="*/ 0 h 28"/>
                  <a:gd name="T12" fmla="*/ 0 w 82"/>
                  <a:gd name="T13" fmla="*/ 0 h 28"/>
                  <a:gd name="T14" fmla="*/ 4 w 82"/>
                  <a:gd name="T15" fmla="*/ 8 h 28"/>
                  <a:gd name="T16" fmla="*/ 8 w 82"/>
                  <a:gd name="T17" fmla="*/ 14 h 28"/>
                  <a:gd name="T18" fmla="*/ 8 w 82"/>
                  <a:gd name="T19" fmla="*/ 14 h 28"/>
                  <a:gd name="T20" fmla="*/ 14 w 82"/>
                  <a:gd name="T21" fmla="*/ 18 h 28"/>
                  <a:gd name="T22" fmla="*/ 22 w 82"/>
                  <a:gd name="T23" fmla="*/ 20 h 28"/>
                  <a:gd name="T24" fmla="*/ 30 w 82"/>
                  <a:gd name="T25" fmla="*/ 24 h 28"/>
                  <a:gd name="T26" fmla="*/ 38 w 82"/>
                  <a:gd name="T27" fmla="*/ 28 h 28"/>
                  <a:gd name="T28" fmla="*/ 38 w 82"/>
                  <a:gd name="T29" fmla="*/ 28 h 28"/>
                  <a:gd name="T30" fmla="*/ 38 w 82"/>
                  <a:gd name="T31" fmla="*/ 28 h 28"/>
                  <a:gd name="T32" fmla="*/ 38 w 82"/>
                  <a:gd name="T33" fmla="*/ 28 h 28"/>
                  <a:gd name="T34" fmla="*/ 46 w 82"/>
                  <a:gd name="T35" fmla="*/ 26 h 28"/>
                  <a:gd name="T36" fmla="*/ 54 w 82"/>
                  <a:gd name="T37" fmla="*/ 24 h 28"/>
                  <a:gd name="T38" fmla="*/ 70 w 82"/>
                  <a:gd name="T39" fmla="*/ 22 h 28"/>
                  <a:gd name="T40" fmla="*/ 70 w 82"/>
                  <a:gd name="T41" fmla="*/ 22 h 28"/>
                  <a:gd name="T42" fmla="*/ 78 w 82"/>
                  <a:gd name="T43" fmla="*/ 20 h 28"/>
                  <a:gd name="T44" fmla="*/ 78 w 82"/>
                  <a:gd name="T45" fmla="*/ 20 h 28"/>
                  <a:gd name="T46" fmla="*/ 80 w 82"/>
                  <a:gd name="T47" fmla="*/ 18 h 28"/>
                  <a:gd name="T48" fmla="*/ 80 w 82"/>
                  <a:gd name="T49" fmla="*/ 18 h 28"/>
                  <a:gd name="T50" fmla="*/ 82 w 82"/>
                  <a:gd name="T51" fmla="*/ 16 h 28"/>
                  <a:gd name="T52" fmla="*/ 80 w 82"/>
                  <a:gd name="T53" fmla="*/ 14 h 28"/>
                  <a:gd name="T54" fmla="*/ 78 w 82"/>
                  <a:gd name="T55" fmla="*/ 10 h 28"/>
                  <a:gd name="T56" fmla="*/ 78 w 82"/>
                  <a:gd name="T57" fmla="*/ 10 h 28"/>
                  <a:gd name="T58" fmla="*/ 78 w 82"/>
                  <a:gd name="T59" fmla="*/ 10 h 28"/>
                  <a:gd name="T60" fmla="*/ 78 w 82"/>
                  <a:gd name="T61" fmla="*/ 10 h 28"/>
                  <a:gd name="T62" fmla="*/ 70 w 82"/>
                  <a:gd name="T63" fmla="*/ 10 h 28"/>
                  <a:gd name="T64" fmla="*/ 70 w 82"/>
                  <a:gd name="T65" fmla="*/ 10 h 28"/>
                  <a:gd name="T66" fmla="*/ 54 w 82"/>
                  <a:gd name="T67" fmla="*/ 12 h 28"/>
                  <a:gd name="T68" fmla="*/ 38 w 82"/>
                  <a:gd name="T69" fmla="*/ 14 h 28"/>
                  <a:gd name="T70" fmla="*/ 38 w 82"/>
                  <a:gd name="T71" fmla="*/ 14 h 28"/>
                  <a:gd name="T72" fmla="*/ 32 w 82"/>
                  <a:gd name="T73" fmla="*/ 14 h 28"/>
                  <a:gd name="T74" fmla="*/ 32 w 82"/>
                  <a:gd name="T75" fmla="*/ 14 h 2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28"/>
                  <a:gd name="T116" fmla="*/ 82 w 82"/>
                  <a:gd name="T117" fmla="*/ 28 h 2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28">
                    <a:moveTo>
                      <a:pt x="32" y="14"/>
                    </a:moveTo>
                    <a:lnTo>
                      <a:pt x="32" y="14"/>
                    </a:lnTo>
                    <a:lnTo>
                      <a:pt x="20" y="8"/>
                    </a:lnTo>
                    <a:lnTo>
                      <a:pt x="8" y="2"/>
                    </a:lnTo>
                    <a:lnTo>
                      <a:pt x="0" y="0"/>
                    </a:lnTo>
                    <a:lnTo>
                      <a:pt x="4" y="8"/>
                    </a:lnTo>
                    <a:lnTo>
                      <a:pt x="8" y="14"/>
                    </a:lnTo>
                    <a:lnTo>
                      <a:pt x="14" y="18"/>
                    </a:lnTo>
                    <a:lnTo>
                      <a:pt x="22" y="20"/>
                    </a:lnTo>
                    <a:lnTo>
                      <a:pt x="30" y="24"/>
                    </a:lnTo>
                    <a:lnTo>
                      <a:pt x="38" y="28"/>
                    </a:lnTo>
                    <a:lnTo>
                      <a:pt x="46" y="26"/>
                    </a:lnTo>
                    <a:lnTo>
                      <a:pt x="54" y="24"/>
                    </a:lnTo>
                    <a:lnTo>
                      <a:pt x="70" y="22"/>
                    </a:lnTo>
                    <a:lnTo>
                      <a:pt x="78" y="20"/>
                    </a:lnTo>
                    <a:lnTo>
                      <a:pt x="80" y="18"/>
                    </a:lnTo>
                    <a:lnTo>
                      <a:pt x="82" y="16"/>
                    </a:lnTo>
                    <a:lnTo>
                      <a:pt x="80" y="14"/>
                    </a:lnTo>
                    <a:lnTo>
                      <a:pt x="78" y="10"/>
                    </a:lnTo>
                    <a:lnTo>
                      <a:pt x="70" y="10"/>
                    </a:lnTo>
                    <a:lnTo>
                      <a:pt x="54" y="12"/>
                    </a:lnTo>
                    <a:lnTo>
                      <a:pt x="38" y="14"/>
                    </a:lnTo>
                    <a:lnTo>
                      <a:pt x="3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7" name="Freeform 47"/>
              <p:cNvSpPr>
                <a:spLocks/>
              </p:cNvSpPr>
              <p:nvPr/>
            </p:nvSpPr>
            <p:spPr bwMode="auto">
              <a:xfrm flipH="1">
                <a:off x="4372" y="1054"/>
                <a:ext cx="168" cy="44"/>
              </a:xfrm>
              <a:custGeom>
                <a:avLst/>
                <a:gdLst>
                  <a:gd name="T0" fmla="*/ 162 w 168"/>
                  <a:gd name="T1" fmla="*/ 6 h 44"/>
                  <a:gd name="T2" fmla="*/ 162 w 168"/>
                  <a:gd name="T3" fmla="*/ 6 h 44"/>
                  <a:gd name="T4" fmla="*/ 122 w 168"/>
                  <a:gd name="T5" fmla="*/ 18 h 44"/>
                  <a:gd name="T6" fmla="*/ 84 w 168"/>
                  <a:gd name="T7" fmla="*/ 28 h 44"/>
                  <a:gd name="T8" fmla="*/ 4 w 168"/>
                  <a:gd name="T9" fmla="*/ 44 h 44"/>
                  <a:gd name="T10" fmla="*/ 0 w 168"/>
                  <a:gd name="T11" fmla="*/ 42 h 44"/>
                  <a:gd name="T12" fmla="*/ 4 w 168"/>
                  <a:gd name="T13" fmla="*/ 38 h 44"/>
                  <a:gd name="T14" fmla="*/ 4 w 168"/>
                  <a:gd name="T15" fmla="*/ 38 h 44"/>
                  <a:gd name="T16" fmla="*/ 24 w 168"/>
                  <a:gd name="T17" fmla="*/ 28 h 44"/>
                  <a:gd name="T18" fmla="*/ 44 w 168"/>
                  <a:gd name="T19" fmla="*/ 22 h 44"/>
                  <a:gd name="T20" fmla="*/ 64 w 168"/>
                  <a:gd name="T21" fmla="*/ 14 h 44"/>
                  <a:gd name="T22" fmla="*/ 86 w 168"/>
                  <a:gd name="T23" fmla="*/ 10 h 44"/>
                  <a:gd name="T24" fmla="*/ 128 w 168"/>
                  <a:gd name="T25" fmla="*/ 2 h 44"/>
                  <a:gd name="T26" fmla="*/ 168 w 168"/>
                  <a:gd name="T27" fmla="*/ 0 h 44"/>
                  <a:gd name="T28" fmla="*/ 162 w 168"/>
                  <a:gd name="T29" fmla="*/ 6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8"/>
                  <a:gd name="T46" fmla="*/ 0 h 44"/>
                  <a:gd name="T47" fmla="*/ 168 w 168"/>
                  <a:gd name="T48" fmla="*/ 44 h 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8" h="44">
                    <a:moveTo>
                      <a:pt x="162" y="6"/>
                    </a:moveTo>
                    <a:lnTo>
                      <a:pt x="162" y="6"/>
                    </a:lnTo>
                    <a:lnTo>
                      <a:pt x="122" y="18"/>
                    </a:lnTo>
                    <a:lnTo>
                      <a:pt x="84" y="28"/>
                    </a:lnTo>
                    <a:lnTo>
                      <a:pt x="4" y="44"/>
                    </a:lnTo>
                    <a:lnTo>
                      <a:pt x="0" y="42"/>
                    </a:lnTo>
                    <a:lnTo>
                      <a:pt x="4" y="38"/>
                    </a:lnTo>
                    <a:lnTo>
                      <a:pt x="24" y="28"/>
                    </a:lnTo>
                    <a:lnTo>
                      <a:pt x="44" y="22"/>
                    </a:lnTo>
                    <a:lnTo>
                      <a:pt x="64" y="14"/>
                    </a:lnTo>
                    <a:lnTo>
                      <a:pt x="86" y="10"/>
                    </a:lnTo>
                    <a:lnTo>
                      <a:pt x="128" y="2"/>
                    </a:lnTo>
                    <a:lnTo>
                      <a:pt x="168" y="0"/>
                    </a:lnTo>
                    <a:lnTo>
                      <a:pt x="162"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8" name="Freeform 48"/>
              <p:cNvSpPr>
                <a:spLocks/>
              </p:cNvSpPr>
              <p:nvPr/>
            </p:nvSpPr>
            <p:spPr bwMode="auto">
              <a:xfrm flipH="1">
                <a:off x="4380" y="902"/>
                <a:ext cx="192" cy="144"/>
              </a:xfrm>
              <a:custGeom>
                <a:avLst/>
                <a:gdLst>
                  <a:gd name="T0" fmla="*/ 4 w 192"/>
                  <a:gd name="T1" fmla="*/ 144 h 144"/>
                  <a:gd name="T2" fmla="*/ 0 w 192"/>
                  <a:gd name="T3" fmla="*/ 142 h 144"/>
                  <a:gd name="T4" fmla="*/ 0 w 192"/>
                  <a:gd name="T5" fmla="*/ 142 h 144"/>
                  <a:gd name="T6" fmla="*/ 20 w 192"/>
                  <a:gd name="T7" fmla="*/ 122 h 144"/>
                  <a:gd name="T8" fmla="*/ 42 w 192"/>
                  <a:gd name="T9" fmla="*/ 102 h 144"/>
                  <a:gd name="T10" fmla="*/ 66 w 192"/>
                  <a:gd name="T11" fmla="*/ 82 h 144"/>
                  <a:gd name="T12" fmla="*/ 90 w 192"/>
                  <a:gd name="T13" fmla="*/ 64 h 144"/>
                  <a:gd name="T14" fmla="*/ 140 w 192"/>
                  <a:gd name="T15" fmla="*/ 30 h 144"/>
                  <a:gd name="T16" fmla="*/ 192 w 192"/>
                  <a:gd name="T17" fmla="*/ 0 h 144"/>
                  <a:gd name="T18" fmla="*/ 192 w 192"/>
                  <a:gd name="T19" fmla="*/ 0 h 144"/>
                  <a:gd name="T20" fmla="*/ 174 w 192"/>
                  <a:gd name="T21" fmla="*/ 22 h 144"/>
                  <a:gd name="T22" fmla="*/ 154 w 192"/>
                  <a:gd name="T23" fmla="*/ 42 h 144"/>
                  <a:gd name="T24" fmla="*/ 130 w 192"/>
                  <a:gd name="T25" fmla="*/ 62 h 144"/>
                  <a:gd name="T26" fmla="*/ 106 w 192"/>
                  <a:gd name="T27" fmla="*/ 80 h 144"/>
                  <a:gd name="T28" fmla="*/ 54 w 192"/>
                  <a:gd name="T29" fmla="*/ 112 h 144"/>
                  <a:gd name="T30" fmla="*/ 4 w 192"/>
                  <a:gd name="T31" fmla="*/ 144 h 144"/>
                  <a:gd name="T32" fmla="*/ 4 w 192"/>
                  <a:gd name="T33" fmla="*/ 144 h 1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144"/>
                  <a:gd name="T53" fmla="*/ 192 w 192"/>
                  <a:gd name="T54" fmla="*/ 144 h 1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144">
                    <a:moveTo>
                      <a:pt x="4" y="144"/>
                    </a:moveTo>
                    <a:lnTo>
                      <a:pt x="0" y="142"/>
                    </a:lnTo>
                    <a:lnTo>
                      <a:pt x="20" y="122"/>
                    </a:lnTo>
                    <a:lnTo>
                      <a:pt x="42" y="102"/>
                    </a:lnTo>
                    <a:lnTo>
                      <a:pt x="66" y="82"/>
                    </a:lnTo>
                    <a:lnTo>
                      <a:pt x="90" y="64"/>
                    </a:lnTo>
                    <a:lnTo>
                      <a:pt x="140" y="30"/>
                    </a:lnTo>
                    <a:lnTo>
                      <a:pt x="192" y="0"/>
                    </a:lnTo>
                    <a:lnTo>
                      <a:pt x="174" y="22"/>
                    </a:lnTo>
                    <a:lnTo>
                      <a:pt x="154" y="42"/>
                    </a:lnTo>
                    <a:lnTo>
                      <a:pt x="130" y="62"/>
                    </a:lnTo>
                    <a:lnTo>
                      <a:pt x="106" y="80"/>
                    </a:lnTo>
                    <a:lnTo>
                      <a:pt x="54" y="112"/>
                    </a:lnTo>
                    <a:lnTo>
                      <a:pt x="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0529" name="Freeform 49"/>
              <p:cNvSpPr>
                <a:spLocks/>
              </p:cNvSpPr>
              <p:nvPr/>
            </p:nvSpPr>
            <p:spPr bwMode="auto">
              <a:xfrm flipH="1">
                <a:off x="4514" y="830"/>
                <a:ext cx="88" cy="172"/>
              </a:xfrm>
              <a:custGeom>
                <a:avLst/>
                <a:gdLst>
                  <a:gd name="T0" fmla="*/ 2 w 88"/>
                  <a:gd name="T1" fmla="*/ 170 h 172"/>
                  <a:gd name="T2" fmla="*/ 0 w 88"/>
                  <a:gd name="T3" fmla="*/ 172 h 172"/>
                  <a:gd name="T4" fmla="*/ 0 w 88"/>
                  <a:gd name="T5" fmla="*/ 172 h 172"/>
                  <a:gd name="T6" fmla="*/ 6 w 88"/>
                  <a:gd name="T7" fmla="*/ 150 h 172"/>
                  <a:gd name="T8" fmla="*/ 16 w 88"/>
                  <a:gd name="T9" fmla="*/ 126 h 172"/>
                  <a:gd name="T10" fmla="*/ 36 w 88"/>
                  <a:gd name="T11" fmla="*/ 84 h 172"/>
                  <a:gd name="T12" fmla="*/ 60 w 88"/>
                  <a:gd name="T13" fmla="*/ 40 h 172"/>
                  <a:gd name="T14" fmla="*/ 88 w 88"/>
                  <a:gd name="T15" fmla="*/ 0 h 172"/>
                  <a:gd name="T16" fmla="*/ 88 w 88"/>
                  <a:gd name="T17" fmla="*/ 0 h 172"/>
                  <a:gd name="T18" fmla="*/ 82 w 88"/>
                  <a:gd name="T19" fmla="*/ 24 h 172"/>
                  <a:gd name="T20" fmla="*/ 74 w 88"/>
                  <a:gd name="T21" fmla="*/ 46 h 172"/>
                  <a:gd name="T22" fmla="*/ 64 w 88"/>
                  <a:gd name="T23" fmla="*/ 66 h 172"/>
                  <a:gd name="T24" fmla="*/ 52 w 88"/>
                  <a:gd name="T25" fmla="*/ 88 h 172"/>
                  <a:gd name="T26" fmla="*/ 28 w 88"/>
                  <a:gd name="T27" fmla="*/ 130 h 172"/>
                  <a:gd name="T28" fmla="*/ 2 w 88"/>
                  <a:gd name="T29" fmla="*/ 170 h 172"/>
                  <a:gd name="T30" fmla="*/ 2 w 88"/>
                  <a:gd name="T31" fmla="*/ 170 h 1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8"/>
                  <a:gd name="T49" fmla="*/ 0 h 172"/>
                  <a:gd name="T50" fmla="*/ 88 w 88"/>
                  <a:gd name="T51" fmla="*/ 172 h 17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8" h="172">
                    <a:moveTo>
                      <a:pt x="2" y="170"/>
                    </a:moveTo>
                    <a:lnTo>
                      <a:pt x="0" y="172"/>
                    </a:lnTo>
                    <a:lnTo>
                      <a:pt x="6" y="150"/>
                    </a:lnTo>
                    <a:lnTo>
                      <a:pt x="16" y="126"/>
                    </a:lnTo>
                    <a:lnTo>
                      <a:pt x="36" y="84"/>
                    </a:lnTo>
                    <a:lnTo>
                      <a:pt x="60" y="40"/>
                    </a:lnTo>
                    <a:lnTo>
                      <a:pt x="88" y="0"/>
                    </a:lnTo>
                    <a:lnTo>
                      <a:pt x="82" y="24"/>
                    </a:lnTo>
                    <a:lnTo>
                      <a:pt x="74" y="46"/>
                    </a:lnTo>
                    <a:lnTo>
                      <a:pt x="64" y="66"/>
                    </a:lnTo>
                    <a:lnTo>
                      <a:pt x="52" y="88"/>
                    </a:lnTo>
                    <a:lnTo>
                      <a:pt x="28" y="130"/>
                    </a:lnTo>
                    <a:lnTo>
                      <a:pt x="2" y="1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grpSp>
      </p:gr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7175" y="546100"/>
            <a:ext cx="8505825" cy="682625"/>
          </a:xfrm>
        </p:spPr>
        <p:txBody>
          <a:bodyPr/>
          <a:lstStyle/>
          <a:p>
            <a:pPr eaLnBrk="1" hangingPunct="1"/>
            <a:r>
              <a:rPr lang="en-US" altLang="ja-JP" dirty="0">
                <a:ea typeface="ＭＳ Ｐゴシック" panose="020B0600070205080204" pitchFamily="34" charset="-128"/>
              </a:rPr>
              <a:t>Processes, Subprocesses, and Their Performance Baselines </a:t>
            </a:r>
            <a:r>
              <a:rPr lang="en-US" altLang="en-US" dirty="0"/>
              <a:t>– </a:t>
            </a:r>
            <a:r>
              <a:rPr lang="en-US" altLang="ja-JP" dirty="0">
                <a:ea typeface="ＭＳ Ｐゴシック" panose="020B0600070205080204" pitchFamily="34" charset="-128"/>
              </a:rPr>
              <a:t>1</a:t>
            </a:r>
          </a:p>
        </p:txBody>
      </p:sp>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1447800"/>
            <a:ext cx="855345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57175" y="546100"/>
            <a:ext cx="8505825" cy="682625"/>
          </a:xfrm>
        </p:spPr>
        <p:txBody>
          <a:bodyPr/>
          <a:lstStyle/>
          <a:p>
            <a:pPr eaLnBrk="1" hangingPunct="1"/>
            <a:r>
              <a:rPr lang="en-US" altLang="ja-JP" dirty="0">
                <a:ea typeface="ＭＳ Ｐゴシック" panose="020B0600070205080204" pitchFamily="34" charset="-128"/>
              </a:rPr>
              <a:t>Processes, Subprocesses, and Their Performance Baselines </a:t>
            </a:r>
            <a:r>
              <a:rPr lang="en-US" altLang="en-US" dirty="0"/>
              <a:t>– </a:t>
            </a:r>
            <a:r>
              <a:rPr lang="en-US" altLang="ja-JP" dirty="0">
                <a:ea typeface="ＭＳ Ｐゴシック" panose="020B0600070205080204" pitchFamily="34" charset="-128"/>
              </a:rPr>
              <a:t>2</a:t>
            </a:r>
          </a:p>
        </p:txBody>
      </p:sp>
      <p:pic>
        <p:nvPicPr>
          <p:cNvPr id="235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 y="1676400"/>
            <a:ext cx="8601075"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7175" y="546100"/>
            <a:ext cx="8505825" cy="344710"/>
          </a:xfrm>
        </p:spPr>
        <p:txBody>
          <a:bodyPr/>
          <a:lstStyle/>
          <a:p>
            <a:pPr eaLnBrk="1" hangingPunct="1"/>
            <a:r>
              <a:rPr lang="en-US" altLang="ja-JP" dirty="0">
                <a:ea typeface="ＭＳ Ｐゴシック" panose="020B0600070205080204" pitchFamily="34" charset="-128"/>
              </a:rPr>
              <a:t>Units of Measure for Their Performance Baselines </a:t>
            </a:r>
            <a:endParaRPr lang="en-US" altLang="en-US" dirty="0"/>
          </a:p>
        </p:txBody>
      </p:sp>
      <p:graphicFrame>
        <p:nvGraphicFramePr>
          <p:cNvPr id="133123" name="Group 3"/>
          <p:cNvGraphicFramePr>
            <a:graphicFrameLocks noGrp="1"/>
          </p:cNvGraphicFramePr>
          <p:nvPr>
            <p:ph idx="4294967295"/>
            <p:extLst>
              <p:ext uri="{D42A27DB-BD31-4B8C-83A1-F6EECF244321}">
                <p14:modId xmlns:p14="http://schemas.microsoft.com/office/powerpoint/2010/main" val="2505427064"/>
              </p:ext>
            </p:extLst>
          </p:nvPr>
        </p:nvGraphicFramePr>
        <p:xfrm>
          <a:off x="762000" y="2049463"/>
          <a:ext cx="7464425" cy="2447781"/>
        </p:xfrm>
        <a:graphic>
          <a:graphicData uri="http://schemas.openxmlformats.org/drawingml/2006/table">
            <a:tbl>
              <a:tblPr/>
              <a:tblGrid>
                <a:gridCol w="3711575">
                  <a:extLst>
                    <a:ext uri="{9D8B030D-6E8A-4147-A177-3AD203B41FA5}">
                      <a16:colId xmlns:a16="http://schemas.microsoft.com/office/drawing/2014/main" val="20000"/>
                    </a:ext>
                  </a:extLst>
                </a:gridCol>
                <a:gridCol w="3752850">
                  <a:extLst>
                    <a:ext uri="{9D8B030D-6E8A-4147-A177-3AD203B41FA5}">
                      <a16:colId xmlns:a16="http://schemas.microsoft.com/office/drawing/2014/main" val="20001"/>
                    </a:ext>
                  </a:extLst>
                </a:gridCol>
              </a:tblGrid>
              <a:tr h="55417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altLang="ja-JP" sz="2000" b="1" i="0" u="none" strike="noStrike" cap="none" normalizeH="0" baseline="0" dirty="0">
                        <a:ln>
                          <a:noFill/>
                        </a:ln>
                        <a:solidFill>
                          <a:schemeClr val="bg1"/>
                        </a:solidFill>
                        <a:effectLst/>
                        <a:latin typeface="Arial" charset="0"/>
                        <a:ea typeface="ＭＳ Ｐゴシック" pitchFamily="34" charset="-128"/>
                      </a:endParaRP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Units of Measure</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extLst>
                  <a:ext uri="{0D108BD9-81ED-4DB2-BD59-A6C34878D82A}">
                    <a16:rowId xmlns:a16="http://schemas.microsoft.com/office/drawing/2014/main" val="10000"/>
                  </a:ext>
                </a:extLst>
              </a:tr>
              <a:tr h="39720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Effort</a:t>
                      </a: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Person days</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9720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Cycle Time</a:t>
                      </a: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Days</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93192">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Quality of Each Review or Test</a:t>
                      </a: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Percentage of defects removed</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7020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Quality of Requirements Development, Design, or Code</a:t>
                      </a: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Number of injected defects</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Determining the Optimal Combination</a:t>
            </a:r>
          </a:p>
        </p:txBody>
      </p:sp>
      <p:graphicFrame>
        <p:nvGraphicFramePr>
          <p:cNvPr id="65592" name="Group 56"/>
          <p:cNvGraphicFramePr>
            <a:graphicFrameLocks noGrp="1"/>
          </p:cNvGraphicFramePr>
          <p:nvPr>
            <p:ph idx="1"/>
          </p:nvPr>
        </p:nvGraphicFramePr>
        <p:xfrm>
          <a:off x="304800" y="1447800"/>
          <a:ext cx="8455025" cy="4267201"/>
        </p:xfrm>
        <a:graphic>
          <a:graphicData uri="http://schemas.openxmlformats.org/drawingml/2006/table">
            <a:tbl>
              <a:tblPr/>
              <a:tblGrid>
                <a:gridCol w="5040313">
                  <a:extLst>
                    <a:ext uri="{9D8B030D-6E8A-4147-A177-3AD203B41FA5}">
                      <a16:colId xmlns:a16="http://schemas.microsoft.com/office/drawing/2014/main" val="20000"/>
                    </a:ext>
                  </a:extLst>
                </a:gridCol>
                <a:gridCol w="3414712">
                  <a:extLst>
                    <a:ext uri="{9D8B030D-6E8A-4147-A177-3AD203B41FA5}">
                      <a16:colId xmlns:a16="http://schemas.microsoft.com/office/drawing/2014/main" val="20001"/>
                    </a:ext>
                  </a:extLst>
                </a:gridCol>
              </a:tblGrid>
              <a:tr h="70008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Use these factors</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To predict this outcome</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70008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Cost of each process’s efforts </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(development) efforts</a:t>
                      </a:r>
                      <a:endParaRPr kumimoji="0" lang="ja-JP" altLang="en-US" sz="2000" b="0" i="0" u="none" strike="noStrike" cap="none" normalizeH="0" baseline="0">
                        <a:ln>
                          <a:noFill/>
                        </a:ln>
                        <a:solidFill>
                          <a:schemeClr val="tx1"/>
                        </a:solidFill>
                        <a:effectLst/>
                        <a:latin typeface="Arial" charset="0"/>
                        <a:ea typeface="ＭＳ Ｐゴシック" pitchFamily="34" charset="-128"/>
                      </a:endParaRP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0008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Each process’s cycle time</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cycle time</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9850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Effectiveness of each review or test</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quality (rework costs)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46843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Costs of each process’s efforts</a:t>
                      </a:r>
                    </a:p>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Each process’s cycle time</a:t>
                      </a:r>
                    </a:p>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Effectiveness of each review or test</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Overall costs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860925"/>
            <a:ext cx="3003550"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Oval 15"/>
          <p:cNvSpPr>
            <a:spLocks noChangeArrowheads="1"/>
          </p:cNvSpPr>
          <p:nvPr/>
        </p:nvSpPr>
        <p:spPr bwMode="auto">
          <a:xfrm>
            <a:off x="1963738" y="5021263"/>
            <a:ext cx="1219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pic>
        <p:nvPicPr>
          <p:cNvPr id="2662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22750" y="1981200"/>
            <a:ext cx="4778375" cy="435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(1) Create a Simulation Model of the Problem</a:t>
            </a:r>
          </a:p>
        </p:txBody>
      </p:sp>
      <p:sp>
        <p:nvSpPr>
          <p:cNvPr id="26630" name="Rectangle 3"/>
          <p:cNvSpPr>
            <a:spLocks noGrp="1" noChangeArrowheads="1"/>
          </p:cNvSpPr>
          <p:nvPr>
            <p:ph type="body" sz="half" idx="1"/>
          </p:nvPr>
        </p:nvSpPr>
        <p:spPr>
          <a:xfrm>
            <a:off x="304800" y="2209800"/>
            <a:ext cx="3917950" cy="2087563"/>
          </a:xfrm>
        </p:spPr>
        <p:txBody>
          <a:bodyPr/>
          <a:lstStyle/>
          <a:p>
            <a:pPr marL="361950" indent="-361950" eaLnBrk="1" hangingPunct="1">
              <a:buSzTx/>
              <a:buFontTx/>
              <a:buAutoNum type="alphaLcParenR"/>
            </a:pPr>
            <a:r>
              <a:rPr lang="en-US" altLang="ja-JP" sz="2000" dirty="0">
                <a:ea typeface="ＭＳ Ｐゴシック" panose="020B0600070205080204" pitchFamily="34" charset="-128"/>
              </a:rPr>
              <a:t>Define assumptions and forecasts (already done; see the Monte Carlo simulation module) and decision variables (see 1.1)</a:t>
            </a:r>
          </a:p>
          <a:p>
            <a:pPr marL="361950" indent="-361950" eaLnBrk="1" hangingPunct="1">
              <a:buSzTx/>
              <a:buFontTx/>
              <a:buAutoNum type="alphaLcParenR"/>
            </a:pPr>
            <a:r>
              <a:rPr lang="en-US" altLang="ja-JP" sz="2000" dirty="0">
                <a:ea typeface="ＭＳ Ｐゴシック" panose="020B0600070205080204" pitchFamily="34" charset="-128"/>
              </a:rPr>
              <a:t>Set run preferences</a:t>
            </a:r>
          </a:p>
          <a:p>
            <a:pPr marL="361950" indent="-361950" eaLnBrk="1" hangingPunct="1">
              <a:buSzTx/>
              <a:buFontTx/>
              <a:buAutoNum type="alphaLcParenR"/>
            </a:pPr>
            <a:r>
              <a:rPr lang="en-US" altLang="ja-JP" sz="2000" dirty="0">
                <a:ea typeface="ＭＳ Ｐゴシック" panose="020B0600070205080204" pitchFamily="34" charset="-128"/>
              </a:rPr>
              <a:t>Update Trials tab</a:t>
            </a:r>
          </a:p>
        </p:txBody>
      </p:sp>
      <p:sp>
        <p:nvSpPr>
          <p:cNvPr id="26631" name="AutoShape 7"/>
          <p:cNvSpPr>
            <a:spLocks noChangeArrowheads="1"/>
          </p:cNvSpPr>
          <p:nvPr/>
        </p:nvSpPr>
        <p:spPr bwMode="auto">
          <a:xfrm>
            <a:off x="6611938" y="1295400"/>
            <a:ext cx="1905000" cy="990600"/>
          </a:xfrm>
          <a:prstGeom prst="wedgeRoundRectCallout">
            <a:avLst>
              <a:gd name="adj1" fmla="val -13810"/>
              <a:gd name="adj2" fmla="val 98588"/>
              <a:gd name="adj3" fmla="val 16667"/>
            </a:avLst>
          </a:prstGeom>
          <a:solidFill>
            <a:srgbClr val="FFFFCC"/>
          </a:solidFill>
          <a:ln w="9525">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Set “10,000” as maximum number of trials</a:t>
            </a:r>
          </a:p>
        </p:txBody>
      </p:sp>
      <p:grpSp>
        <p:nvGrpSpPr>
          <p:cNvPr id="26632" name="Group 11"/>
          <p:cNvGrpSpPr>
            <a:grpSpLocks/>
          </p:cNvGrpSpPr>
          <p:nvPr/>
        </p:nvGrpSpPr>
        <p:grpSpPr bwMode="auto">
          <a:xfrm>
            <a:off x="228600" y="1381125"/>
            <a:ext cx="5594350" cy="600075"/>
            <a:chOff x="316" y="774"/>
            <a:chExt cx="4056" cy="378"/>
          </a:xfrm>
        </p:grpSpPr>
        <p:sp>
          <p:nvSpPr>
            <p:cNvPr id="26636" name="File"/>
            <p:cNvSpPr>
              <a:spLocks noEditPoints="1" noChangeArrowheads="1"/>
            </p:cNvSpPr>
            <p:nvPr/>
          </p:nvSpPr>
          <p:spPr bwMode="auto">
            <a:xfrm>
              <a:off x="316" y="774"/>
              <a:ext cx="4056" cy="378"/>
            </a:xfrm>
            <a:custGeom>
              <a:avLst/>
              <a:gdLst>
                <a:gd name="T0" fmla="*/ 2062 w 21600"/>
                <a:gd name="T1" fmla="*/ 57 h 21600"/>
                <a:gd name="T2" fmla="*/ 0 w 21600"/>
                <a:gd name="T3" fmla="*/ 189 h 21600"/>
                <a:gd name="T4" fmla="*/ 2028 w 21600"/>
                <a:gd name="T5" fmla="*/ 378 h 21600"/>
                <a:gd name="T6" fmla="*/ 4056 w 21600"/>
                <a:gd name="T7" fmla="*/ 189 h 21600"/>
                <a:gd name="T8" fmla="*/ 0 w 21600"/>
                <a:gd name="T9" fmla="*/ 378 h 21600"/>
                <a:gd name="T10" fmla="*/ 4056 w 21600"/>
                <a:gd name="T11" fmla="*/ 378 h 21600"/>
                <a:gd name="T12" fmla="*/ 0 60000 65536"/>
                <a:gd name="T13" fmla="*/ 0 60000 65536"/>
                <a:gd name="T14" fmla="*/ 0 60000 65536"/>
                <a:gd name="T15" fmla="*/ 0 60000 65536"/>
                <a:gd name="T16" fmla="*/ 0 60000 65536"/>
                <a:gd name="T17" fmla="*/ 0 60000 65536"/>
                <a:gd name="T18" fmla="*/ 1086 w 21600"/>
                <a:gd name="T19" fmla="*/ 4629 h 21600"/>
                <a:gd name="T20" fmla="*/ 20636 w 21600"/>
                <a:gd name="T21" fmla="*/ 20286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lnTo>
                    <a:pt x="19790" y="3240"/>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endParaRPr lang="en-US" dirty="0"/>
            </a:p>
          </p:txBody>
        </p:sp>
        <p:sp>
          <p:nvSpPr>
            <p:cNvPr id="26637" name="Rectangle 13"/>
            <p:cNvSpPr>
              <a:spLocks noChangeArrowheads="1"/>
            </p:cNvSpPr>
            <p:nvPr/>
          </p:nvSpPr>
          <p:spPr bwMode="auto">
            <a:xfrm>
              <a:off x="336" y="864"/>
              <a:ext cx="381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50000"/>
                </a:spcBef>
                <a:spcAft>
                  <a:spcPct val="0"/>
                </a:spcAft>
                <a:buSzTx/>
              </a:pPr>
              <a:r>
                <a:rPr lang="en-US" altLang="ja-JP" sz="2000" dirty="0"/>
                <a:t>Open “Composition Example-Quality-Opt.xls”</a:t>
              </a:r>
              <a:endParaRPr lang="en-US" altLang="en-US" sz="2000" dirty="0"/>
            </a:p>
          </p:txBody>
        </p:sp>
      </p:grpSp>
      <p:sp>
        <p:nvSpPr>
          <p:cNvPr id="26633" name="Oval 15"/>
          <p:cNvSpPr>
            <a:spLocks noChangeArrowheads="1"/>
          </p:cNvSpPr>
          <p:nvPr/>
        </p:nvSpPr>
        <p:spPr bwMode="auto">
          <a:xfrm>
            <a:off x="4090988" y="2225675"/>
            <a:ext cx="838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14" name="Right Arrow 13"/>
          <p:cNvSpPr/>
          <p:nvPr/>
        </p:nvSpPr>
        <p:spPr bwMode="auto">
          <a:xfrm>
            <a:off x="3443288" y="5387975"/>
            <a:ext cx="742950" cy="609600"/>
          </a:xfrm>
          <a:prstGeom prst="rightArrow">
            <a:avLst/>
          </a:prstGeom>
          <a:solidFill>
            <a:schemeClr val="accent1">
              <a:lumMod val="50000"/>
            </a:schemeClr>
          </a:solidFill>
          <a:ln w="12700" cap="flat" cmpd="sng" algn="ctr">
            <a:solidFill>
              <a:schemeClr val="tx2"/>
            </a:solidFill>
            <a:prstDash val="solid"/>
            <a:round/>
            <a:headEnd type="none" w="med" len="med"/>
            <a:tailEnd type="none" w="med" len="med"/>
          </a:ln>
          <a:effectLst/>
        </p:spPr>
        <p:txBody>
          <a:bodyPr lIns="92309" tIns="46154" rIns="92309" bIns="46154"/>
          <a:lstStyle/>
          <a:p>
            <a:pPr eaLnBrk="1" hangingPunct="1">
              <a:spcBef>
                <a:spcPct val="30000"/>
              </a:spcBef>
              <a:tabLst>
                <a:tab pos="292100" algn="l"/>
                <a:tab pos="571500" algn="l"/>
              </a:tabLst>
              <a:defRPr/>
            </a:pPr>
            <a:endParaRPr lang="en-US" dirty="0">
              <a:latin typeface="Arial" charset="0"/>
            </a:endParaRPr>
          </a:p>
        </p:txBody>
      </p:sp>
      <p:sp>
        <p:nvSpPr>
          <p:cNvPr id="26635" name="AutoShape 7"/>
          <p:cNvSpPr>
            <a:spLocks noChangeArrowheads="1"/>
          </p:cNvSpPr>
          <p:nvPr/>
        </p:nvSpPr>
        <p:spPr bwMode="auto">
          <a:xfrm>
            <a:off x="5257800" y="4840288"/>
            <a:ext cx="3352800" cy="685800"/>
          </a:xfrm>
          <a:prstGeom prst="wedgeRoundRectCallout">
            <a:avLst>
              <a:gd name="adj1" fmla="val -42801"/>
              <a:gd name="adj2" fmla="val 100528"/>
              <a:gd name="adj3" fmla="val 16667"/>
            </a:avLst>
          </a:prstGeom>
          <a:solidFill>
            <a:srgbClr val="FFFFCC"/>
          </a:solidFill>
          <a:ln w="9525">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u="sng" dirty="0"/>
              <a:t>Do not</a:t>
            </a:r>
            <a:r>
              <a:rPr lang="en-US" altLang="ja-JP" sz="1800" dirty="0"/>
              <a:t> select OK yet, as we will update all tabs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4"/>
          <p:cNvSpPr txBox="1">
            <a:spLocks/>
          </p:cNvSpPr>
          <p:nvPr/>
        </p:nvSpPr>
        <p:spPr bwMode="auto">
          <a:xfrm>
            <a:off x="417513" y="1114425"/>
            <a:ext cx="8307387"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Aft>
                <a:spcPct val="30000"/>
              </a:spcAft>
              <a:buSzPct val="70000"/>
              <a:tabLst>
                <a:tab pos="347663" algn="l"/>
              </a:tabLst>
              <a:defRPr sz="2100">
                <a:solidFill>
                  <a:schemeClr val="tx1"/>
                </a:solidFill>
                <a:latin typeface="Arial" panose="020B0604020202020204" pitchFamily="34" charset="0"/>
              </a:defRPr>
            </a:lvl1pPr>
            <a:lvl2pPr marL="171450" indent="-171450">
              <a:lnSpc>
                <a:spcPct val="90000"/>
              </a:lnSpc>
              <a:spcAft>
                <a:spcPct val="30000"/>
              </a:spcAft>
              <a:buSzPct val="90000"/>
              <a:buFont typeface="Times" panose="02020603050405020304" pitchFamily="18" charset="0"/>
              <a:buChar char="•"/>
              <a:tabLst>
                <a:tab pos="347663" algn="l"/>
              </a:tabLst>
              <a:defRPr sz="2100">
                <a:solidFill>
                  <a:schemeClr val="tx1"/>
                </a:solidFill>
                <a:latin typeface="Arial" panose="020B0604020202020204" pitchFamily="34" charset="0"/>
              </a:defRPr>
            </a:lvl2pPr>
            <a:lvl3pPr marL="457200" indent="-169863">
              <a:lnSpc>
                <a:spcPct val="90000"/>
              </a:lnSpc>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3pPr>
            <a:lvl4pPr marL="685800" indent="-169863">
              <a:lnSpc>
                <a:spcPct val="90000"/>
              </a:lnSpc>
              <a:spcAft>
                <a:spcPct val="30000"/>
              </a:spcAft>
              <a:buSzPct val="70000"/>
              <a:buChar char="o"/>
              <a:tabLst>
                <a:tab pos="347663" algn="l"/>
              </a:tabLst>
              <a:defRPr sz="2100">
                <a:solidFill>
                  <a:schemeClr val="tx1"/>
                </a:solidFill>
                <a:latin typeface="Arial" panose="020B0604020202020204" pitchFamily="34" charset="0"/>
              </a:defRPr>
            </a:lvl4pPr>
            <a:lvl5pPr marL="973138" indent="-168275">
              <a:lnSpc>
                <a:spcPct val="90000"/>
              </a:lnSpc>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5pPr>
            <a:lvl6pPr marL="1430338" indent="-168275" eaLnBrk="0" fontAlgn="base" hangingPunct="0">
              <a:lnSpc>
                <a:spcPct val="90000"/>
              </a:lnSpc>
              <a:spcBef>
                <a:spcPct val="0"/>
              </a:spcBef>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6pPr>
            <a:lvl7pPr marL="1887538" indent="-168275" eaLnBrk="0" fontAlgn="base" hangingPunct="0">
              <a:lnSpc>
                <a:spcPct val="90000"/>
              </a:lnSpc>
              <a:spcBef>
                <a:spcPct val="0"/>
              </a:spcBef>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7pPr>
            <a:lvl8pPr marL="2344738" indent="-168275" eaLnBrk="0" fontAlgn="base" hangingPunct="0">
              <a:lnSpc>
                <a:spcPct val="90000"/>
              </a:lnSpc>
              <a:spcBef>
                <a:spcPct val="0"/>
              </a:spcBef>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8pPr>
            <a:lvl9pPr marL="2801938" indent="-168275" eaLnBrk="0" fontAlgn="base" hangingPunct="0">
              <a:lnSpc>
                <a:spcPct val="90000"/>
              </a:lnSpc>
              <a:spcBef>
                <a:spcPct val="0"/>
              </a:spcBef>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9pPr>
          </a:lstStyle>
          <a:p>
            <a:pPr eaLnBrk="1" hangingPunct="1">
              <a:lnSpc>
                <a:spcPct val="100000"/>
              </a:lnSpc>
              <a:spcAft>
                <a:spcPts val="600"/>
              </a:spcAft>
            </a:pPr>
            <a:endParaRPr lang="en-US" altLang="en-US" sz="1200" dirty="0"/>
          </a:p>
          <a:p>
            <a:pPr eaLnBrk="1" hangingPunct="1">
              <a:lnSpc>
                <a:spcPct val="100000"/>
              </a:lnSpc>
              <a:spcAft>
                <a:spcPts val="600"/>
              </a:spcAft>
            </a:pPr>
            <a:r>
              <a:rPr lang="en-US" altLang="en-US" sz="1200" dirty="0"/>
              <a:t>The text and illustrations in this material are licensed by Carnegie Mellon University under a Creative Commons Attribution 4.0 International License.</a:t>
            </a:r>
          </a:p>
          <a:p>
            <a:pPr eaLnBrk="1" hangingPunct="1">
              <a:lnSpc>
                <a:spcPct val="100000"/>
              </a:lnSpc>
              <a:spcAft>
                <a:spcPts val="600"/>
              </a:spcAft>
            </a:pPr>
            <a:r>
              <a:rPr lang="en-US" altLang="en-US" sz="1200" dirty="0"/>
              <a:t>The Creative Commons license does not extend to logos, trade marks, or service marks of Carnegie Mellon University.</a:t>
            </a:r>
          </a:p>
          <a:p>
            <a:pPr eaLnBrk="1" hangingPunct="1">
              <a:lnSpc>
                <a:spcPct val="100000"/>
              </a:lnSpc>
              <a:spcAft>
                <a:spcPts val="600"/>
              </a:spcAft>
            </a:pPr>
            <a:r>
              <a:rPr lang="en-US" altLang="en-US" sz="120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altLang="en-US" sz="1200" dirty="0"/>
            </a:br>
            <a:endParaRPr lang="en-US" altLang="en-US" sz="1200" dirty="0"/>
          </a:p>
        </p:txBody>
      </p:sp>
    </p:spTree>
    <p:extLst>
      <p:ext uri="{BB962C8B-B14F-4D97-AF65-F5344CB8AC3E}">
        <p14:creationId xmlns:p14="http://schemas.microsoft.com/office/powerpoint/2010/main" val="253498330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981200"/>
            <a:ext cx="4913313" cy="444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Create a Simulation Model </a:t>
            </a:r>
            <a:r>
              <a:rPr lang="en-US" altLang="en-US" dirty="0"/>
              <a:t>–</a:t>
            </a:r>
            <a:r>
              <a:rPr lang="en-US" altLang="ja-JP" dirty="0">
                <a:ea typeface="ＭＳ Ｐゴシック" panose="020B0600070205080204" pitchFamily="34" charset="-128"/>
              </a:rPr>
              <a:t> continued</a:t>
            </a:r>
          </a:p>
        </p:txBody>
      </p:sp>
      <p:sp>
        <p:nvSpPr>
          <p:cNvPr id="27652" name="Rectangle 3"/>
          <p:cNvSpPr>
            <a:spLocks noGrp="1" noChangeArrowheads="1"/>
          </p:cNvSpPr>
          <p:nvPr>
            <p:ph type="body" sz="half" idx="1"/>
          </p:nvPr>
        </p:nvSpPr>
        <p:spPr>
          <a:xfrm>
            <a:off x="304800" y="1524000"/>
            <a:ext cx="3962400" cy="381000"/>
          </a:xfrm>
        </p:spPr>
        <p:txBody>
          <a:bodyPr/>
          <a:lstStyle/>
          <a:p>
            <a:pPr marL="457200" indent="-457200" eaLnBrk="1" hangingPunct="1">
              <a:buSzTx/>
              <a:buFontTx/>
              <a:buAutoNum type="alphaLcParenR" startAt="4"/>
            </a:pPr>
            <a:r>
              <a:rPr lang="en-US" altLang="ja-JP" sz="2000" dirty="0">
                <a:ea typeface="ＭＳ Ｐゴシック" panose="020B0600070205080204" pitchFamily="34" charset="-128"/>
              </a:rPr>
              <a:t>Update the Sampling tab</a:t>
            </a:r>
          </a:p>
        </p:txBody>
      </p:sp>
      <p:sp>
        <p:nvSpPr>
          <p:cNvPr id="27653" name="Oval 15"/>
          <p:cNvSpPr>
            <a:spLocks noChangeArrowheads="1"/>
          </p:cNvSpPr>
          <p:nvPr/>
        </p:nvSpPr>
        <p:spPr bwMode="auto">
          <a:xfrm>
            <a:off x="2362200" y="2262188"/>
            <a:ext cx="838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27654" name="AutoShape 7"/>
          <p:cNvSpPr>
            <a:spLocks noChangeArrowheads="1"/>
          </p:cNvSpPr>
          <p:nvPr/>
        </p:nvSpPr>
        <p:spPr bwMode="auto">
          <a:xfrm>
            <a:off x="1905000" y="5410200"/>
            <a:ext cx="5257800" cy="381000"/>
          </a:xfrm>
          <a:prstGeom prst="wedgeRoundRectCallout">
            <a:avLst>
              <a:gd name="adj1" fmla="val -29384"/>
              <a:gd name="adj2" fmla="val 100528"/>
              <a:gd name="adj3" fmla="val 16667"/>
            </a:avLst>
          </a:prstGeom>
          <a:solidFill>
            <a:srgbClr val="FFFFCC"/>
          </a:solidFill>
          <a:ln w="9525">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u="sng" dirty="0"/>
              <a:t>Do not</a:t>
            </a:r>
            <a:r>
              <a:rPr lang="en-US" altLang="ja-JP" sz="1800" dirty="0"/>
              <a:t> select OK yet, as we will update all tabs</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905000"/>
            <a:ext cx="5224463" cy="468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3"/>
          <p:cNvSpPr>
            <a:spLocks noGrp="1" noChangeArrowheads="1"/>
          </p:cNvSpPr>
          <p:nvPr>
            <p:ph type="body" sz="half" idx="1"/>
          </p:nvPr>
        </p:nvSpPr>
        <p:spPr>
          <a:xfrm>
            <a:off x="304800" y="1524000"/>
            <a:ext cx="3962400" cy="381000"/>
          </a:xfrm>
        </p:spPr>
        <p:txBody>
          <a:bodyPr/>
          <a:lstStyle/>
          <a:p>
            <a:pPr marL="457200" indent="-457200" eaLnBrk="1" hangingPunct="1">
              <a:buSzTx/>
              <a:buFontTx/>
              <a:buAutoNum type="alphaLcParenR" startAt="5"/>
            </a:pPr>
            <a:r>
              <a:rPr lang="en-US" altLang="ja-JP" sz="2000" dirty="0">
                <a:ea typeface="ＭＳ Ｐゴシック" panose="020B0600070205080204" pitchFamily="34" charset="-128"/>
              </a:rPr>
              <a:t>Update the Speed tab</a:t>
            </a:r>
          </a:p>
        </p:txBody>
      </p:sp>
      <p:sp>
        <p:nvSpPr>
          <p:cNvPr id="28676" name="Oval 15"/>
          <p:cNvSpPr>
            <a:spLocks noChangeArrowheads="1"/>
          </p:cNvSpPr>
          <p:nvPr/>
        </p:nvSpPr>
        <p:spPr bwMode="auto">
          <a:xfrm>
            <a:off x="2895600" y="2209800"/>
            <a:ext cx="838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28677" name="AutoShape 7"/>
          <p:cNvSpPr>
            <a:spLocks noChangeArrowheads="1"/>
          </p:cNvSpPr>
          <p:nvPr/>
        </p:nvSpPr>
        <p:spPr bwMode="auto">
          <a:xfrm>
            <a:off x="1981200" y="5638800"/>
            <a:ext cx="5257800" cy="381000"/>
          </a:xfrm>
          <a:prstGeom prst="wedgeRoundRectCallout">
            <a:avLst>
              <a:gd name="adj1" fmla="val -29384"/>
              <a:gd name="adj2" fmla="val 100528"/>
              <a:gd name="adj3" fmla="val 16667"/>
            </a:avLst>
          </a:prstGeom>
          <a:solidFill>
            <a:srgbClr val="FFFFCC"/>
          </a:solidFill>
          <a:ln w="9525">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u="sng" dirty="0"/>
              <a:t>Do not</a:t>
            </a:r>
            <a:r>
              <a:rPr lang="en-US" altLang="ja-JP" sz="1800" dirty="0"/>
              <a:t> select OK yet, as we will update all tabs</a:t>
            </a:r>
          </a:p>
        </p:txBody>
      </p:sp>
      <p:sp>
        <p:nvSpPr>
          <p:cNvPr id="28678"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Create a Simulation Model </a:t>
            </a:r>
            <a:r>
              <a:rPr lang="en-US" altLang="en-US" dirty="0"/>
              <a:t>–</a:t>
            </a:r>
            <a:r>
              <a:rPr lang="en-US" altLang="ja-JP" dirty="0">
                <a:ea typeface="ＭＳ Ｐゴシック" panose="020B0600070205080204" pitchFamily="34" charset="-128"/>
              </a:rPr>
              <a:t> continued</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905000"/>
            <a:ext cx="5257800" cy="47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3"/>
          <p:cNvSpPr>
            <a:spLocks noGrp="1" noChangeArrowheads="1"/>
          </p:cNvSpPr>
          <p:nvPr>
            <p:ph type="body" sz="half" idx="1"/>
          </p:nvPr>
        </p:nvSpPr>
        <p:spPr>
          <a:xfrm>
            <a:off x="304800" y="1524000"/>
            <a:ext cx="3962400" cy="381000"/>
          </a:xfrm>
        </p:spPr>
        <p:txBody>
          <a:bodyPr/>
          <a:lstStyle/>
          <a:p>
            <a:pPr marL="457200" indent="-457200" eaLnBrk="1" hangingPunct="1">
              <a:buSzTx/>
              <a:buFontTx/>
              <a:buAutoNum type="alphaLcParenR" startAt="6"/>
            </a:pPr>
            <a:r>
              <a:rPr lang="en-US" altLang="ja-JP" sz="2000" dirty="0">
                <a:ea typeface="ＭＳ Ｐゴシック" panose="020B0600070205080204" pitchFamily="34" charset="-128"/>
              </a:rPr>
              <a:t>Update the Options tab</a:t>
            </a:r>
          </a:p>
        </p:txBody>
      </p:sp>
      <p:sp>
        <p:nvSpPr>
          <p:cNvPr id="29700" name="Oval 15"/>
          <p:cNvSpPr>
            <a:spLocks noChangeArrowheads="1"/>
          </p:cNvSpPr>
          <p:nvPr/>
        </p:nvSpPr>
        <p:spPr bwMode="auto">
          <a:xfrm>
            <a:off x="3200400" y="2209800"/>
            <a:ext cx="838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29701" name="AutoShape 7"/>
          <p:cNvSpPr>
            <a:spLocks noChangeArrowheads="1"/>
          </p:cNvSpPr>
          <p:nvPr/>
        </p:nvSpPr>
        <p:spPr bwMode="auto">
          <a:xfrm>
            <a:off x="1600200" y="5638800"/>
            <a:ext cx="5257800" cy="381000"/>
          </a:xfrm>
          <a:prstGeom prst="wedgeRoundRectCallout">
            <a:avLst>
              <a:gd name="adj1" fmla="val -29384"/>
              <a:gd name="adj2" fmla="val 100528"/>
              <a:gd name="adj3" fmla="val 16667"/>
            </a:avLst>
          </a:prstGeom>
          <a:solidFill>
            <a:srgbClr val="FFFFCC"/>
          </a:solidFill>
          <a:ln w="9525">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u="sng" dirty="0"/>
              <a:t>Do not</a:t>
            </a:r>
            <a:r>
              <a:rPr lang="en-US" altLang="ja-JP" sz="1800" dirty="0"/>
              <a:t> select OK yet, as we will update all tabs</a:t>
            </a:r>
          </a:p>
        </p:txBody>
      </p:sp>
      <p:sp>
        <p:nvSpPr>
          <p:cNvPr id="29702"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Create a Simulation Model </a:t>
            </a:r>
            <a:r>
              <a:rPr lang="en-US" altLang="en-US" dirty="0"/>
              <a:t>–</a:t>
            </a:r>
            <a:r>
              <a:rPr lang="en-US" altLang="ja-JP" dirty="0">
                <a:ea typeface="ＭＳ Ｐゴシック" panose="020B0600070205080204" pitchFamily="34" charset="-128"/>
              </a:rPr>
              <a:t> continued</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905000"/>
            <a:ext cx="5257800" cy="472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3"/>
          <p:cNvSpPr>
            <a:spLocks noGrp="1" noChangeArrowheads="1"/>
          </p:cNvSpPr>
          <p:nvPr>
            <p:ph type="body" sz="half" idx="1"/>
          </p:nvPr>
        </p:nvSpPr>
        <p:spPr>
          <a:xfrm>
            <a:off x="304800" y="1524000"/>
            <a:ext cx="3962400" cy="381000"/>
          </a:xfrm>
        </p:spPr>
        <p:txBody>
          <a:bodyPr/>
          <a:lstStyle/>
          <a:p>
            <a:pPr marL="457200" indent="-457200" eaLnBrk="1" hangingPunct="1">
              <a:buSzTx/>
              <a:buFontTx/>
              <a:buAutoNum type="alphaLcParenR" startAt="7"/>
            </a:pPr>
            <a:r>
              <a:rPr lang="en-US" altLang="ja-JP" sz="2000" dirty="0">
                <a:ea typeface="ＭＳ Ｐゴシック" panose="020B0600070205080204" pitchFamily="34" charset="-128"/>
              </a:rPr>
              <a:t>Update the Statistics tab</a:t>
            </a:r>
          </a:p>
        </p:txBody>
      </p:sp>
      <p:sp>
        <p:nvSpPr>
          <p:cNvPr id="30724" name="Oval 15"/>
          <p:cNvSpPr>
            <a:spLocks noChangeArrowheads="1"/>
          </p:cNvSpPr>
          <p:nvPr/>
        </p:nvSpPr>
        <p:spPr bwMode="auto">
          <a:xfrm>
            <a:off x="3848100" y="2209800"/>
            <a:ext cx="838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30725" name="Oval 15"/>
          <p:cNvSpPr>
            <a:spLocks noChangeArrowheads="1"/>
          </p:cNvSpPr>
          <p:nvPr/>
        </p:nvSpPr>
        <p:spPr bwMode="auto">
          <a:xfrm>
            <a:off x="2133600" y="6253163"/>
            <a:ext cx="12954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30726"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Create a Simulation Model </a:t>
            </a:r>
            <a:r>
              <a:rPr lang="en-US" altLang="en-US" dirty="0"/>
              <a:t>–</a:t>
            </a:r>
            <a:r>
              <a:rPr lang="en-US" altLang="ja-JP" dirty="0">
                <a:ea typeface="ＭＳ Ｐゴシック" panose="020B0600070205080204" pitchFamily="34" charset="-128"/>
              </a:rPr>
              <a:t> continued</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24363" y="2565400"/>
            <a:ext cx="4648200" cy="276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(2) Define Decision Variables Cells</a:t>
            </a:r>
          </a:p>
        </p:txBody>
      </p:sp>
      <p:sp>
        <p:nvSpPr>
          <p:cNvPr id="31748" name="Rectangle 3"/>
          <p:cNvSpPr>
            <a:spLocks noGrp="1" noChangeArrowheads="1"/>
          </p:cNvSpPr>
          <p:nvPr>
            <p:ph type="body" sz="half" idx="1"/>
          </p:nvPr>
        </p:nvSpPr>
        <p:spPr>
          <a:xfrm>
            <a:off x="228600" y="1447800"/>
            <a:ext cx="8077200" cy="1371600"/>
          </a:xfrm>
        </p:spPr>
        <p:txBody>
          <a:bodyPr/>
          <a:lstStyle/>
          <a:p>
            <a:pPr marL="400050" indent="-400050" eaLnBrk="1" hangingPunct="1">
              <a:lnSpc>
                <a:spcPct val="80000"/>
              </a:lnSpc>
              <a:buSzTx/>
              <a:buFontTx/>
              <a:buAutoNum type="alphaLcParenR"/>
            </a:pPr>
            <a:r>
              <a:rPr lang="en-US" altLang="ja-JP" sz="2000" dirty="0">
                <a:ea typeface="ＭＳ Ｐゴシック" panose="020B0600070205080204" pitchFamily="34" charset="-128"/>
              </a:rPr>
              <a:t>Select “T2.”</a:t>
            </a:r>
          </a:p>
          <a:p>
            <a:pPr marL="400050" indent="-400050" eaLnBrk="1" hangingPunct="1">
              <a:lnSpc>
                <a:spcPct val="80000"/>
              </a:lnSpc>
              <a:buSzTx/>
              <a:buFontTx/>
              <a:buAutoNum type="alphaLcParenR"/>
            </a:pPr>
            <a:r>
              <a:rPr lang="en-US" altLang="ja-JP" sz="2000" dirty="0">
                <a:ea typeface="ＭＳ Ｐゴシック" panose="020B0600070205080204" pitchFamily="34" charset="-128"/>
              </a:rPr>
              <a:t>Select the Define Decision button from the Crystal Ball menu bar.     The Define Decision Variable dialog box appears. </a:t>
            </a:r>
          </a:p>
          <a:p>
            <a:pPr marL="400050" indent="-400050" eaLnBrk="1" hangingPunct="1">
              <a:lnSpc>
                <a:spcPct val="80000"/>
              </a:lnSpc>
              <a:buSzTx/>
            </a:pPr>
            <a:endParaRPr lang="en-US" altLang="ja-JP" sz="2000" dirty="0">
              <a:ea typeface="ＭＳ Ｐゴシック" panose="020B0600070205080204" pitchFamily="34" charset="-128"/>
            </a:endParaRPr>
          </a:p>
        </p:txBody>
      </p:sp>
      <p:pic>
        <p:nvPicPr>
          <p:cNvPr id="317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5714" y="1593056"/>
            <a:ext cx="457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1750" name="Rectangle 15"/>
          <p:cNvSpPr>
            <a:spLocks noChangeArrowheads="1"/>
          </p:cNvSpPr>
          <p:nvPr/>
        </p:nvSpPr>
        <p:spPr bwMode="auto">
          <a:xfrm>
            <a:off x="152400" y="2667000"/>
            <a:ext cx="44196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marL="342900" indent="-342900">
              <a:spcAft>
                <a:spcPct val="50000"/>
              </a:spcAft>
              <a:buSzPct val="70000"/>
              <a:tabLst>
                <a:tab pos="292100" algn="l"/>
                <a:tab pos="571500" algn="l"/>
              </a:tabLst>
              <a:defRPr sz="2100">
                <a:solidFill>
                  <a:schemeClr val="tx1"/>
                </a:solidFill>
                <a:latin typeface="Arial" panose="020B0604020202020204" pitchFamily="34" charset="0"/>
              </a:defRPr>
            </a:lvl1pPr>
            <a:lvl2pPr marL="800100" indent="-34290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lnSpc>
                <a:spcPct val="80000"/>
              </a:lnSpc>
              <a:buSzTx/>
              <a:buFontTx/>
              <a:buAutoNum type="alphaLcParenR" startAt="3"/>
            </a:pPr>
            <a:r>
              <a:rPr lang="en-US" altLang="ja-JP" sz="2000" dirty="0"/>
              <a:t>Complete the Define Decision Variable dialog box:</a:t>
            </a:r>
          </a:p>
          <a:p>
            <a:pPr lvl="1" eaLnBrk="1" hangingPunct="1">
              <a:lnSpc>
                <a:spcPct val="80000"/>
              </a:lnSpc>
              <a:buFontTx/>
              <a:buChar char="•"/>
            </a:pPr>
            <a:r>
              <a:rPr lang="en-US" altLang="ja-JP" sz="2000" dirty="0"/>
              <a:t>Enter “RD_Decision” as the name of the decision variable.</a:t>
            </a:r>
          </a:p>
          <a:p>
            <a:pPr lvl="1" eaLnBrk="1" hangingPunct="1">
              <a:lnSpc>
                <a:spcPct val="80000"/>
              </a:lnSpc>
              <a:buFontTx/>
              <a:buChar char="•"/>
            </a:pPr>
            <a:r>
              <a:rPr lang="en-US" altLang="ja-JP" sz="2000" dirty="0"/>
              <a:t>Enter “1” as the lower limit and “3” as the upper limit for the decision variable range.</a:t>
            </a:r>
          </a:p>
          <a:p>
            <a:pPr lvl="1" eaLnBrk="1" hangingPunct="1">
              <a:lnSpc>
                <a:spcPct val="80000"/>
              </a:lnSpc>
              <a:buFontTx/>
              <a:buChar char="•"/>
            </a:pPr>
            <a:r>
              <a:rPr lang="en-US" altLang="ja-JP" sz="2000" dirty="0"/>
              <a:t>Define discrete as a type of variable.</a:t>
            </a:r>
          </a:p>
          <a:p>
            <a:pPr lvl="1" eaLnBrk="1" hangingPunct="1">
              <a:lnSpc>
                <a:spcPct val="80000"/>
              </a:lnSpc>
              <a:buFontTx/>
              <a:buChar char="•"/>
            </a:pPr>
            <a:r>
              <a:rPr lang="en-US" altLang="ja-JP" sz="2000" dirty="0"/>
              <a:t>Specify “1” as the step. </a:t>
            </a:r>
          </a:p>
          <a:p>
            <a:pPr lvl="1" eaLnBrk="1" hangingPunct="1">
              <a:lnSpc>
                <a:spcPct val="80000"/>
              </a:lnSpc>
              <a:buFontTx/>
              <a:buChar char="•"/>
            </a:pPr>
            <a:r>
              <a:rPr lang="en-US" altLang="ja-JP" sz="2000" dirty="0"/>
              <a:t>Click [OK].</a:t>
            </a:r>
          </a:p>
        </p:txBody>
      </p:sp>
      <p:sp>
        <p:nvSpPr>
          <p:cNvPr id="31751" name="AutoShape 17"/>
          <p:cNvSpPr>
            <a:spLocks noChangeArrowheads="1"/>
          </p:cNvSpPr>
          <p:nvPr/>
        </p:nvSpPr>
        <p:spPr bwMode="auto">
          <a:xfrm>
            <a:off x="5791200" y="2320925"/>
            <a:ext cx="3124200" cy="685800"/>
          </a:xfrm>
          <a:prstGeom prst="wedgeRoundRectCallout">
            <a:avLst>
              <a:gd name="adj1" fmla="val -53690"/>
              <a:gd name="adj2" fmla="val 43370"/>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Enter “RD_Decision” for the name of decision variable</a:t>
            </a:r>
          </a:p>
        </p:txBody>
      </p:sp>
      <p:sp>
        <p:nvSpPr>
          <p:cNvPr id="31752" name="AutoShape 18"/>
          <p:cNvSpPr>
            <a:spLocks noChangeArrowheads="1"/>
          </p:cNvSpPr>
          <p:nvPr/>
        </p:nvSpPr>
        <p:spPr bwMode="auto">
          <a:xfrm>
            <a:off x="6970339" y="3698875"/>
            <a:ext cx="2133600" cy="990600"/>
          </a:xfrm>
          <a:prstGeom prst="wedgeRoundRectCallout">
            <a:avLst>
              <a:gd name="adj1" fmla="val -26005"/>
              <a:gd name="adj2" fmla="val -54255"/>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Enter “1” for the lower limit and “3” for the upper limit</a:t>
            </a:r>
          </a:p>
        </p:txBody>
      </p:sp>
      <p:sp>
        <p:nvSpPr>
          <p:cNvPr id="31753" name="AutoShape 19"/>
          <p:cNvSpPr>
            <a:spLocks noChangeArrowheads="1"/>
          </p:cNvSpPr>
          <p:nvPr/>
        </p:nvSpPr>
        <p:spPr bwMode="auto">
          <a:xfrm>
            <a:off x="4227513" y="4689475"/>
            <a:ext cx="1676400" cy="685800"/>
          </a:xfrm>
          <a:prstGeom prst="wedgeRoundRectCallout">
            <a:avLst>
              <a:gd name="adj1" fmla="val -7528"/>
              <a:gd name="adj2" fmla="val -62116"/>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Define a type as discrete</a:t>
            </a:r>
          </a:p>
        </p:txBody>
      </p:sp>
      <p:sp>
        <p:nvSpPr>
          <p:cNvPr id="31754" name="AutoShape 20"/>
          <p:cNvSpPr>
            <a:spLocks noChangeArrowheads="1"/>
          </p:cNvSpPr>
          <p:nvPr/>
        </p:nvSpPr>
        <p:spPr bwMode="auto">
          <a:xfrm>
            <a:off x="4993481" y="5429063"/>
            <a:ext cx="3657600" cy="685800"/>
          </a:xfrm>
          <a:prstGeom prst="wedgeRoundRectCallout">
            <a:avLst>
              <a:gd name="adj1" fmla="val 1181"/>
              <a:gd name="adj2" fmla="val -165380"/>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Specify “1” as the step. The step is the interval between values.</a:t>
            </a:r>
          </a:p>
        </p:txBody>
      </p:sp>
      <p:sp>
        <p:nvSpPr>
          <p:cNvPr id="31755" name="Oval 22"/>
          <p:cNvSpPr>
            <a:spLocks noChangeArrowheads="1"/>
          </p:cNvSpPr>
          <p:nvPr/>
        </p:nvSpPr>
        <p:spPr bwMode="auto">
          <a:xfrm>
            <a:off x="6149975" y="4881563"/>
            <a:ext cx="838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8"/>
          <p:cNvSpPr>
            <a:spLocks noGrp="1" noChangeArrowheads="1"/>
          </p:cNvSpPr>
          <p:nvPr>
            <p:ph type="title"/>
          </p:nvPr>
        </p:nvSpPr>
        <p:spPr>
          <a:noFill/>
        </p:spPr>
        <p:txBody>
          <a:bodyPr/>
          <a:lstStyle/>
          <a:p>
            <a:pPr eaLnBrk="1" hangingPunct="1"/>
            <a:r>
              <a:rPr lang="en-US" altLang="ja-JP" dirty="0">
                <a:ea typeface="ＭＳ Ｐゴシック" panose="020B0600070205080204" pitchFamily="34" charset="-128"/>
              </a:rPr>
              <a:t>Decision Variable Cells in the Worksheet </a:t>
            </a:r>
          </a:p>
        </p:txBody>
      </p:sp>
      <p:graphicFrame>
        <p:nvGraphicFramePr>
          <p:cNvPr id="80945" name="Group 49"/>
          <p:cNvGraphicFramePr>
            <a:graphicFrameLocks noGrp="1"/>
          </p:cNvGraphicFramePr>
          <p:nvPr>
            <p:extLst>
              <p:ext uri="{D42A27DB-BD31-4B8C-83A1-F6EECF244321}">
                <p14:modId xmlns:p14="http://schemas.microsoft.com/office/powerpoint/2010/main" val="214818131"/>
              </p:ext>
            </p:extLst>
          </p:nvPr>
        </p:nvGraphicFramePr>
        <p:xfrm>
          <a:off x="838200" y="3505200"/>
          <a:ext cx="7162800" cy="3048001"/>
        </p:xfrm>
        <a:graphic>
          <a:graphicData uri="http://schemas.openxmlformats.org/drawingml/2006/table">
            <a:tbl>
              <a:tblPr/>
              <a:tblGrid>
                <a:gridCol w="1200150">
                  <a:extLst>
                    <a:ext uri="{9D8B030D-6E8A-4147-A177-3AD203B41FA5}">
                      <a16:colId xmlns:a16="http://schemas.microsoft.com/office/drawing/2014/main" val="20000"/>
                    </a:ext>
                  </a:extLst>
                </a:gridCol>
                <a:gridCol w="1636713">
                  <a:extLst>
                    <a:ext uri="{9D8B030D-6E8A-4147-A177-3AD203B41FA5}">
                      <a16:colId xmlns:a16="http://schemas.microsoft.com/office/drawing/2014/main" val="20001"/>
                    </a:ext>
                  </a:extLst>
                </a:gridCol>
                <a:gridCol w="4325937">
                  <a:extLst>
                    <a:ext uri="{9D8B030D-6E8A-4147-A177-3AD203B41FA5}">
                      <a16:colId xmlns:a16="http://schemas.microsoft.com/office/drawing/2014/main" val="20002"/>
                    </a:ext>
                  </a:extLst>
                </a:gridCol>
              </a:tblGrid>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Zone</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Cells</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Description</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1</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B2:R60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Baseline</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2</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T2:U60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Decision variable cells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3</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V2:AC60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Assumption cells of subprocess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4</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AE2:AL60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Assumption cells of unit costs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5</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A65:D70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Constraints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6</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S63:U67</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Forecast cells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32805" name="Rectangle 83"/>
          <p:cNvSpPr>
            <a:spLocks noChangeArrowheads="1"/>
          </p:cNvSpPr>
          <p:nvPr/>
        </p:nvSpPr>
        <p:spPr bwMode="auto">
          <a:xfrm>
            <a:off x="9906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algn="ctr" eaLnBrk="1" hangingPunct="1">
              <a:spcBef>
                <a:spcPct val="30000"/>
              </a:spcBef>
              <a:spcAft>
                <a:spcPct val="0"/>
              </a:spcAft>
              <a:buSzTx/>
            </a:pPr>
            <a:r>
              <a:rPr lang="en-US" altLang="ja-JP" sz="1800" dirty="0"/>
              <a:t>Zone 1</a:t>
            </a:r>
          </a:p>
          <a:p>
            <a:pPr algn="ctr" eaLnBrk="1" hangingPunct="1">
              <a:spcBef>
                <a:spcPct val="30000"/>
              </a:spcBef>
              <a:spcAft>
                <a:spcPct val="0"/>
              </a:spcAft>
              <a:buSzTx/>
            </a:pPr>
            <a:r>
              <a:rPr lang="en-US" altLang="ja-JP" sz="1800" dirty="0"/>
              <a:t>B2:R60</a:t>
            </a:r>
          </a:p>
        </p:txBody>
      </p:sp>
      <p:sp>
        <p:nvSpPr>
          <p:cNvPr id="32806" name="Rectangle 84"/>
          <p:cNvSpPr>
            <a:spLocks noChangeArrowheads="1"/>
          </p:cNvSpPr>
          <p:nvPr/>
        </p:nvSpPr>
        <p:spPr bwMode="auto">
          <a:xfrm>
            <a:off x="27559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algn="ctr" eaLnBrk="1" hangingPunct="1">
              <a:spcBef>
                <a:spcPct val="30000"/>
              </a:spcBef>
              <a:spcAft>
                <a:spcPct val="0"/>
              </a:spcAft>
              <a:buSzTx/>
            </a:pPr>
            <a:r>
              <a:rPr lang="en-US" altLang="ja-JP" sz="1800" dirty="0"/>
              <a:t>Zone 2</a:t>
            </a:r>
          </a:p>
          <a:p>
            <a:pPr algn="ctr" eaLnBrk="1" hangingPunct="1">
              <a:spcBef>
                <a:spcPct val="30000"/>
              </a:spcBef>
              <a:spcAft>
                <a:spcPct val="0"/>
              </a:spcAft>
              <a:buSzTx/>
            </a:pPr>
            <a:r>
              <a:rPr lang="en-US" altLang="ja-JP" sz="1800" dirty="0"/>
              <a:t>T2:U60</a:t>
            </a:r>
          </a:p>
        </p:txBody>
      </p:sp>
      <p:sp>
        <p:nvSpPr>
          <p:cNvPr id="32807" name="Rectangle 85"/>
          <p:cNvSpPr>
            <a:spLocks noChangeArrowheads="1"/>
          </p:cNvSpPr>
          <p:nvPr/>
        </p:nvSpPr>
        <p:spPr bwMode="auto">
          <a:xfrm>
            <a:off x="44958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algn="ctr" eaLnBrk="1" hangingPunct="1">
              <a:spcBef>
                <a:spcPct val="30000"/>
              </a:spcBef>
              <a:spcAft>
                <a:spcPct val="0"/>
              </a:spcAft>
              <a:buSzTx/>
            </a:pPr>
            <a:r>
              <a:rPr lang="en-US" altLang="ja-JP" sz="1800" dirty="0"/>
              <a:t>Zone 3</a:t>
            </a:r>
          </a:p>
          <a:p>
            <a:pPr algn="ctr" eaLnBrk="1" hangingPunct="1">
              <a:spcBef>
                <a:spcPct val="30000"/>
              </a:spcBef>
              <a:spcAft>
                <a:spcPct val="0"/>
              </a:spcAft>
              <a:buSzTx/>
            </a:pPr>
            <a:r>
              <a:rPr lang="en-US" altLang="ja-JP" sz="1800" dirty="0"/>
              <a:t>V2:AC60</a:t>
            </a:r>
          </a:p>
        </p:txBody>
      </p:sp>
      <p:sp>
        <p:nvSpPr>
          <p:cNvPr id="32808" name="Rectangle 86"/>
          <p:cNvSpPr>
            <a:spLocks noChangeArrowheads="1"/>
          </p:cNvSpPr>
          <p:nvPr/>
        </p:nvSpPr>
        <p:spPr bwMode="auto">
          <a:xfrm>
            <a:off x="62484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algn="ctr" eaLnBrk="1" hangingPunct="1">
              <a:spcBef>
                <a:spcPct val="30000"/>
              </a:spcBef>
              <a:spcAft>
                <a:spcPct val="0"/>
              </a:spcAft>
              <a:buSzTx/>
            </a:pPr>
            <a:r>
              <a:rPr lang="en-US" altLang="ja-JP" sz="1800" dirty="0"/>
              <a:t>Zone 4</a:t>
            </a:r>
          </a:p>
          <a:p>
            <a:pPr algn="ctr" eaLnBrk="1" hangingPunct="1">
              <a:spcBef>
                <a:spcPct val="30000"/>
              </a:spcBef>
              <a:spcAft>
                <a:spcPct val="0"/>
              </a:spcAft>
              <a:buSzTx/>
            </a:pPr>
            <a:r>
              <a:rPr lang="en-US" altLang="ja-JP" sz="1800" dirty="0"/>
              <a:t>AE2:AL60</a:t>
            </a:r>
          </a:p>
        </p:txBody>
      </p:sp>
      <p:sp>
        <p:nvSpPr>
          <p:cNvPr id="32809" name="Rectangle 87"/>
          <p:cNvSpPr>
            <a:spLocks noChangeArrowheads="1"/>
          </p:cNvSpPr>
          <p:nvPr/>
        </p:nvSpPr>
        <p:spPr bwMode="auto">
          <a:xfrm>
            <a:off x="990600" y="2357438"/>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algn="ctr" eaLnBrk="1" hangingPunct="1">
              <a:spcBef>
                <a:spcPct val="30000"/>
              </a:spcBef>
              <a:spcAft>
                <a:spcPct val="0"/>
              </a:spcAft>
              <a:buSzTx/>
            </a:pPr>
            <a:r>
              <a:rPr lang="en-US" altLang="ja-JP" sz="1800" dirty="0"/>
              <a:t>Zone 5</a:t>
            </a:r>
          </a:p>
          <a:p>
            <a:pPr algn="ctr" eaLnBrk="1" hangingPunct="1">
              <a:spcBef>
                <a:spcPct val="30000"/>
              </a:spcBef>
              <a:spcAft>
                <a:spcPct val="0"/>
              </a:spcAft>
              <a:buSzTx/>
            </a:pPr>
            <a:r>
              <a:rPr lang="en-US" altLang="ja-JP" sz="1800" dirty="0"/>
              <a:t>A65:D70</a:t>
            </a:r>
          </a:p>
        </p:txBody>
      </p:sp>
      <p:sp>
        <p:nvSpPr>
          <p:cNvPr id="32810" name="Rectangle 88"/>
          <p:cNvSpPr>
            <a:spLocks noChangeArrowheads="1"/>
          </p:cNvSpPr>
          <p:nvPr/>
        </p:nvSpPr>
        <p:spPr bwMode="auto">
          <a:xfrm>
            <a:off x="2755900" y="2357438"/>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algn="ctr" eaLnBrk="1" hangingPunct="1">
              <a:spcBef>
                <a:spcPct val="30000"/>
              </a:spcBef>
              <a:spcAft>
                <a:spcPct val="0"/>
              </a:spcAft>
              <a:buSzTx/>
            </a:pPr>
            <a:r>
              <a:rPr lang="en-US" altLang="ja-JP" sz="1800" dirty="0"/>
              <a:t>Zone 6</a:t>
            </a:r>
          </a:p>
          <a:p>
            <a:pPr algn="ctr" eaLnBrk="1" hangingPunct="1">
              <a:spcBef>
                <a:spcPct val="30000"/>
              </a:spcBef>
              <a:spcAft>
                <a:spcPct val="0"/>
              </a:spcAft>
              <a:buSzTx/>
            </a:pPr>
            <a:r>
              <a:rPr lang="en-US" altLang="ja-JP" sz="1800" dirty="0"/>
              <a:t>S63:U67</a:t>
            </a:r>
          </a:p>
        </p:txBody>
      </p:sp>
      <p:sp>
        <p:nvSpPr>
          <p:cNvPr id="32811" name="Rectangle 89"/>
          <p:cNvSpPr>
            <a:spLocks noChangeArrowheads="1"/>
          </p:cNvSpPr>
          <p:nvPr/>
        </p:nvSpPr>
        <p:spPr bwMode="auto">
          <a:xfrm>
            <a:off x="838200" y="1301750"/>
            <a:ext cx="7162800" cy="1974850"/>
          </a:xfrm>
          <a:prstGeom prst="rect">
            <a:avLst/>
          </a:prstGeom>
          <a:noFill/>
          <a:ln w="38100" algn="ctr">
            <a:solidFill>
              <a:srgbClr val="003366"/>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32812" name="AutoShape 90"/>
          <p:cNvSpPr>
            <a:spLocks noChangeArrowheads="1"/>
          </p:cNvSpPr>
          <p:nvPr/>
        </p:nvSpPr>
        <p:spPr bwMode="auto">
          <a:xfrm>
            <a:off x="2514600" y="1676400"/>
            <a:ext cx="381000" cy="304800"/>
          </a:xfrm>
          <a:prstGeom prst="rightArrow">
            <a:avLst>
              <a:gd name="adj1" fmla="val 50000"/>
              <a:gd name="adj2" fmla="val 31250"/>
            </a:avLst>
          </a:prstGeom>
          <a:solidFill>
            <a:srgbClr val="CC0000"/>
          </a:solidFill>
          <a:ln w="9525" algn="ctr">
            <a:solidFill>
              <a:schemeClr val="tx1"/>
            </a:solidFill>
            <a:miter lim="800000"/>
            <a:headEnd/>
            <a:tailEnd/>
          </a:ln>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32813" name="AutoShape 91"/>
          <p:cNvSpPr>
            <a:spLocks noChangeArrowheads="1"/>
          </p:cNvSpPr>
          <p:nvPr/>
        </p:nvSpPr>
        <p:spPr bwMode="auto">
          <a:xfrm>
            <a:off x="381000" y="4416425"/>
            <a:ext cx="381000" cy="304800"/>
          </a:xfrm>
          <a:prstGeom prst="rightArrow">
            <a:avLst>
              <a:gd name="adj1" fmla="val 50000"/>
              <a:gd name="adj2" fmla="val 31250"/>
            </a:avLst>
          </a:prstGeom>
          <a:solidFill>
            <a:srgbClr val="CC0000"/>
          </a:solidFill>
          <a:ln w="9525" algn="ctr">
            <a:solidFill>
              <a:schemeClr val="tx1"/>
            </a:solidFill>
            <a:miter lim="800000"/>
            <a:headEnd/>
            <a:tailEnd/>
          </a:ln>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32814" name="Rectangle 92"/>
          <p:cNvSpPr>
            <a:spLocks noChangeArrowheads="1"/>
          </p:cNvSpPr>
          <p:nvPr/>
        </p:nvSpPr>
        <p:spPr bwMode="auto">
          <a:xfrm>
            <a:off x="838200" y="4368800"/>
            <a:ext cx="7156450" cy="434975"/>
          </a:xfrm>
          <a:prstGeom prst="rect">
            <a:avLst/>
          </a:prstGeom>
          <a:noFill/>
          <a:ln w="41275" algn="ctr">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Values for Decisions</a:t>
            </a:r>
          </a:p>
        </p:txBody>
      </p:sp>
      <p:graphicFrame>
        <p:nvGraphicFramePr>
          <p:cNvPr id="79875" name="Group 3"/>
          <p:cNvGraphicFramePr>
            <a:graphicFrameLocks noGrp="1"/>
          </p:cNvGraphicFramePr>
          <p:nvPr>
            <p:ph idx="1"/>
            <p:extLst>
              <p:ext uri="{D42A27DB-BD31-4B8C-83A1-F6EECF244321}">
                <p14:modId xmlns:p14="http://schemas.microsoft.com/office/powerpoint/2010/main" val="1098262868"/>
              </p:ext>
            </p:extLst>
          </p:nvPr>
        </p:nvGraphicFramePr>
        <p:xfrm>
          <a:off x="152400" y="1474788"/>
          <a:ext cx="8534400" cy="5078415"/>
        </p:xfrm>
        <a:graphic>
          <a:graphicData uri="http://schemas.openxmlformats.org/drawingml/2006/table">
            <a:tbl>
              <a:tblPr/>
              <a:tblGrid>
                <a:gridCol w="19812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181100">
                  <a:extLst>
                    <a:ext uri="{9D8B030D-6E8A-4147-A177-3AD203B41FA5}">
                      <a16:colId xmlns:a16="http://schemas.microsoft.com/office/drawing/2014/main" val="20002"/>
                    </a:ext>
                  </a:extLst>
                </a:gridCol>
                <a:gridCol w="1181100">
                  <a:extLst>
                    <a:ext uri="{9D8B030D-6E8A-4147-A177-3AD203B41FA5}">
                      <a16:colId xmlns:a16="http://schemas.microsoft.com/office/drawing/2014/main" val="20003"/>
                    </a:ext>
                  </a:extLst>
                </a:gridCol>
                <a:gridCol w="1181100">
                  <a:extLst>
                    <a:ext uri="{9D8B030D-6E8A-4147-A177-3AD203B41FA5}">
                      <a16:colId xmlns:a16="http://schemas.microsoft.com/office/drawing/2014/main" val="20004"/>
                    </a:ext>
                  </a:extLst>
                </a:gridCol>
                <a:gridCol w="1104900">
                  <a:extLst>
                    <a:ext uri="{9D8B030D-6E8A-4147-A177-3AD203B41FA5}">
                      <a16:colId xmlns:a16="http://schemas.microsoft.com/office/drawing/2014/main" val="20005"/>
                    </a:ext>
                  </a:extLst>
                </a:gridCol>
              </a:tblGrid>
              <a:tr h="403257">
                <a:tc rowSpan="2">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ja-JP" altLang="en-US" sz="1800" b="0" i="0" u="none" strike="noStrike" cap="none" normalizeH="0" baseline="0" dirty="0">
                        <a:ln>
                          <a:noFill/>
                        </a:ln>
                        <a:solidFill>
                          <a:schemeClr val="tx1"/>
                        </a:solidFill>
                        <a:effectLst/>
                        <a:latin typeface="Arial" charset="0"/>
                        <a:ea typeface="ＭＳ Ｐゴシック" pitchFamily="34" charset="-128"/>
                      </a:endParaRP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Name</a:t>
                      </a:r>
                    </a:p>
                  </a:txBody>
                  <a:tcPr marL="92309" marR="92309" marT="46158" marB="4615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Bounds</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Type</a:t>
                      </a:r>
                    </a:p>
                  </a:txBody>
                  <a:tcPr marL="92309" marR="92309" marT="46158" marB="4615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Step</a:t>
                      </a:r>
                    </a:p>
                  </a:txBody>
                  <a:tcPr marL="92309" marR="92309" marT="46158" marB="4615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4845">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Lower</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Upper</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64099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Requirements Development</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RD_Decision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3</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5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Reqts Review</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RR_Decision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4</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325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Design</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Design_Decision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2</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0167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Design Review</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DR_Decision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4</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0484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4</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0325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 Review</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CR_Decision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4</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0325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Unit Test</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UT_Decision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4</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0167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Integration Test</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IT_Decision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3</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40484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System Test</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ST_Decision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3</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0325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Acceptance Test</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AT_Decision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3</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Discrete</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057400"/>
            <a:ext cx="6999288"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92625" y="954088"/>
            <a:ext cx="4046538"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(3) Select the Objective for the Optimization</a:t>
            </a:r>
          </a:p>
        </p:txBody>
      </p:sp>
      <p:sp>
        <p:nvSpPr>
          <p:cNvPr id="34821" name="Rectangle 5"/>
          <p:cNvSpPr>
            <a:spLocks noGrp="1" noChangeArrowheads="1"/>
          </p:cNvSpPr>
          <p:nvPr>
            <p:ph type="body" sz="half" idx="1"/>
          </p:nvPr>
        </p:nvSpPr>
        <p:spPr>
          <a:xfrm>
            <a:off x="304800" y="1295400"/>
            <a:ext cx="4151313" cy="685800"/>
          </a:xfrm>
        </p:spPr>
        <p:txBody>
          <a:bodyPr/>
          <a:lstStyle/>
          <a:p>
            <a:pPr marL="392113" indent="-392113" eaLnBrk="1" hangingPunct="1">
              <a:buSzTx/>
              <a:buFontTx/>
              <a:buAutoNum type="alphaLcParenR"/>
            </a:pPr>
            <a:r>
              <a:rPr lang="en-US" altLang="ja-JP" sz="2000" dirty="0">
                <a:ea typeface="ＭＳ Ｐゴシック" panose="020B0600070205080204" pitchFamily="34" charset="-128"/>
              </a:rPr>
              <a:t>Start OptQuest by choosing the button on the Crystal Ball menu.</a:t>
            </a:r>
          </a:p>
        </p:txBody>
      </p:sp>
      <p:sp>
        <p:nvSpPr>
          <p:cNvPr id="34822" name="Oval 14"/>
          <p:cNvSpPr>
            <a:spLocks noChangeArrowheads="1"/>
          </p:cNvSpPr>
          <p:nvPr/>
        </p:nvSpPr>
        <p:spPr bwMode="auto">
          <a:xfrm>
            <a:off x="5867400" y="927100"/>
            <a:ext cx="838200" cy="9906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12" name="Rectangle 5"/>
          <p:cNvSpPr txBox="1">
            <a:spLocks noChangeArrowheads="1"/>
          </p:cNvSpPr>
          <p:nvPr/>
        </p:nvSpPr>
        <p:spPr bwMode="gray">
          <a:xfrm>
            <a:off x="152400" y="3124200"/>
            <a:ext cx="1752600" cy="2133600"/>
          </a:xfrm>
          <a:prstGeom prst="rect">
            <a:avLst/>
          </a:prstGeom>
          <a:noFill/>
          <a:ln w="9525">
            <a:noFill/>
            <a:miter lim="800000"/>
            <a:headEnd/>
            <a:tailEnd/>
          </a:ln>
        </p:spPr>
        <p:txBody>
          <a:bodyPr lIns="0" tIns="0" rIns="0" bIns="0"/>
          <a:lstStyle/>
          <a:p>
            <a:pPr eaLnBrk="1" hangingPunct="1">
              <a:spcAft>
                <a:spcPct val="50000"/>
              </a:spcAft>
              <a:defRPr/>
            </a:pPr>
            <a:r>
              <a:rPr lang="en-US" altLang="ja-JP" sz="1600" b="1" i="1" u="sng" kern="0" dirty="0">
                <a:solidFill>
                  <a:srgbClr val="6699CC"/>
                </a:solidFill>
                <a:latin typeface="+mn-lt"/>
              </a:rPr>
              <a:t>Note</a:t>
            </a:r>
            <a:r>
              <a:rPr lang="en-US" altLang="ja-JP" sz="1600" b="1" i="1" kern="0" dirty="0">
                <a:solidFill>
                  <a:srgbClr val="6699CC"/>
                </a:solidFill>
                <a:latin typeface="+mn-lt"/>
              </a:rPr>
              <a:t>:</a:t>
            </a:r>
            <a:r>
              <a:rPr lang="en-US" altLang="ja-JP" sz="1600" i="1" kern="0" dirty="0">
                <a:latin typeface="+mn-lt"/>
              </a:rPr>
              <a:t> If you are unable to start a new installation of OptQuest, try logging in with administrator rights.</a:t>
            </a:r>
          </a:p>
        </p:txBody>
      </p:sp>
      <p:sp>
        <p:nvSpPr>
          <p:cNvPr id="34824" name="Oval 14"/>
          <p:cNvSpPr>
            <a:spLocks noChangeArrowheads="1"/>
          </p:cNvSpPr>
          <p:nvPr/>
        </p:nvSpPr>
        <p:spPr bwMode="auto">
          <a:xfrm>
            <a:off x="3581400" y="5791200"/>
            <a:ext cx="1219200" cy="4572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4975" y="1219200"/>
            <a:ext cx="8150225" cy="524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itle 4"/>
          <p:cNvSpPr>
            <a:spLocks noGrp="1"/>
          </p:cNvSpPr>
          <p:nvPr>
            <p:ph type="title"/>
          </p:nvPr>
        </p:nvSpPr>
        <p:spPr>
          <a:xfrm>
            <a:off x="257175" y="546100"/>
            <a:ext cx="8505825" cy="344488"/>
          </a:xfrm>
        </p:spPr>
        <p:txBody>
          <a:bodyPr/>
          <a:lstStyle/>
          <a:p>
            <a:r>
              <a:rPr lang="en-US" altLang="en-US" dirty="0"/>
              <a:t>Initial Template of the Objective Statement</a:t>
            </a:r>
          </a:p>
        </p:txBody>
      </p:sp>
      <p:sp>
        <p:nvSpPr>
          <p:cNvPr id="35844" name="Oval 14"/>
          <p:cNvSpPr>
            <a:spLocks noChangeArrowheads="1"/>
          </p:cNvSpPr>
          <p:nvPr/>
        </p:nvSpPr>
        <p:spPr bwMode="auto">
          <a:xfrm>
            <a:off x="2209800" y="2667000"/>
            <a:ext cx="9144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8142288"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itle 4"/>
          <p:cNvSpPr>
            <a:spLocks noGrp="1"/>
          </p:cNvSpPr>
          <p:nvPr>
            <p:ph type="title"/>
          </p:nvPr>
        </p:nvSpPr>
        <p:spPr>
          <a:xfrm>
            <a:off x="257175" y="546100"/>
            <a:ext cx="8505825" cy="344488"/>
          </a:xfrm>
        </p:spPr>
        <p:txBody>
          <a:bodyPr/>
          <a:lstStyle/>
          <a:p>
            <a:r>
              <a:rPr lang="en-US" altLang="en-US" dirty="0"/>
              <a:t>Adjusting the Statement Using PopUp Menus – 1</a:t>
            </a:r>
          </a:p>
        </p:txBody>
      </p:sp>
      <p:sp>
        <p:nvSpPr>
          <p:cNvPr id="36868" name="Oval 14"/>
          <p:cNvSpPr>
            <a:spLocks noChangeArrowheads="1"/>
          </p:cNvSpPr>
          <p:nvPr/>
        </p:nvSpPr>
        <p:spPr bwMode="auto">
          <a:xfrm>
            <a:off x="2514600" y="3048000"/>
            <a:ext cx="762000" cy="3048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3"/>
          <p:cNvSpPr>
            <a:spLocks noChangeArrowheads="1"/>
          </p:cNvSpPr>
          <p:nvPr/>
        </p:nvSpPr>
        <p:spPr bwMode="auto">
          <a:xfrm>
            <a:off x="257175" y="546100"/>
            <a:ext cx="803116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lnSpc>
                <a:spcPct val="80000"/>
              </a:lnSpc>
              <a:spcAft>
                <a:spcPct val="0"/>
              </a:spcAft>
              <a:buSzTx/>
            </a:pPr>
            <a:r>
              <a:rPr lang="en-US" altLang="en-US" sz="2800" b="1" dirty="0"/>
              <a:t>Course Agenda</a:t>
            </a:r>
          </a:p>
        </p:txBody>
      </p:sp>
      <p:sp>
        <p:nvSpPr>
          <p:cNvPr id="7171" name="Rectangle 24"/>
          <p:cNvSpPr>
            <a:spLocks noChangeArrowheads="1"/>
          </p:cNvSpPr>
          <p:nvPr/>
        </p:nvSpPr>
        <p:spPr bwMode="auto">
          <a:xfrm>
            <a:off x="485775" y="3635375"/>
            <a:ext cx="7999413" cy="2212975"/>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algn="ctr" eaLnBrk="1" hangingPunct="1">
              <a:spcBef>
                <a:spcPct val="30000"/>
              </a:spcBef>
              <a:spcAft>
                <a:spcPct val="0"/>
              </a:spcAft>
              <a:buSzTx/>
            </a:pPr>
            <a:endParaRPr lang="en-US" altLang="en-US" sz="1000" dirty="0"/>
          </a:p>
        </p:txBody>
      </p:sp>
      <p:sp>
        <p:nvSpPr>
          <p:cNvPr id="7172" name="Rectangle 25"/>
          <p:cNvSpPr>
            <a:spLocks noChangeArrowheads="1"/>
          </p:cNvSpPr>
          <p:nvPr/>
        </p:nvSpPr>
        <p:spPr bwMode="auto">
          <a:xfrm>
            <a:off x="228600" y="1295400"/>
            <a:ext cx="8763000" cy="4978400"/>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algn="ctr" eaLnBrk="1" hangingPunct="1">
              <a:spcBef>
                <a:spcPct val="30000"/>
              </a:spcBef>
              <a:spcAft>
                <a:spcPct val="0"/>
              </a:spcAft>
              <a:buSzTx/>
            </a:pPr>
            <a:endParaRPr lang="en-US" altLang="en-US" sz="1000" dirty="0"/>
          </a:p>
        </p:txBody>
      </p:sp>
      <p:sp>
        <p:nvSpPr>
          <p:cNvPr id="7173" name="Rectangle 26"/>
          <p:cNvSpPr>
            <a:spLocks noChangeArrowheads="1"/>
          </p:cNvSpPr>
          <p:nvPr/>
        </p:nvSpPr>
        <p:spPr bwMode="auto">
          <a:xfrm>
            <a:off x="404813" y="1403350"/>
            <a:ext cx="8175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4048" tIns="22255" rIns="54048" bIns="22255">
            <a:spAutoFit/>
          </a:bodyPr>
          <a:lstStyle>
            <a:lvl1pPr defTabSz="785813">
              <a:spcAft>
                <a:spcPct val="50000"/>
              </a:spcAft>
              <a:buSzPct val="70000"/>
              <a:defRPr sz="2100">
                <a:solidFill>
                  <a:schemeClr val="tx1"/>
                </a:solidFill>
                <a:latin typeface="Arial" panose="020B0604020202020204" pitchFamily="34" charset="0"/>
              </a:defRPr>
            </a:lvl1pPr>
            <a:lvl2pPr marL="742950" indent="-285750" defTabSz="785813">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defTabSz="785813">
              <a:spcAft>
                <a:spcPct val="50000"/>
              </a:spcAft>
              <a:buSzPct val="70000"/>
              <a:buChar char="o"/>
              <a:defRPr sz="2100">
                <a:solidFill>
                  <a:schemeClr val="tx1"/>
                </a:solidFill>
                <a:latin typeface="Arial" panose="020B0604020202020204" pitchFamily="34" charset="0"/>
              </a:defRPr>
            </a:lvl4pPr>
            <a:lvl5pPr marL="20574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7000"/>
              </a:lnSpc>
              <a:spcAft>
                <a:spcPct val="0"/>
              </a:spcAft>
              <a:buSzTx/>
            </a:pPr>
            <a:r>
              <a:rPr lang="en-US" altLang="en-US" b="1" dirty="0"/>
              <a:t>Day 1</a:t>
            </a:r>
          </a:p>
        </p:txBody>
      </p:sp>
      <p:sp>
        <p:nvSpPr>
          <p:cNvPr id="7174" name="Rectangle 27"/>
          <p:cNvSpPr>
            <a:spLocks noChangeArrowheads="1"/>
          </p:cNvSpPr>
          <p:nvPr/>
        </p:nvSpPr>
        <p:spPr bwMode="auto">
          <a:xfrm>
            <a:off x="2990850" y="1801813"/>
            <a:ext cx="1898650"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a:spcAft>
                <a:spcPct val="50000"/>
              </a:spcAft>
              <a:buSzPct val="70000"/>
              <a:defRPr sz="2100">
                <a:solidFill>
                  <a:schemeClr val="tx1"/>
                </a:solidFill>
                <a:latin typeface="Arial" panose="020B0604020202020204" pitchFamily="34" charset="0"/>
              </a:defRPr>
            </a:lvl1pPr>
            <a:lvl2pPr marL="742950" indent="-285750" defTabSz="785813">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defTabSz="785813">
              <a:spcAft>
                <a:spcPct val="50000"/>
              </a:spcAft>
              <a:buSzPct val="70000"/>
              <a:buChar char="o"/>
              <a:defRPr sz="2100">
                <a:solidFill>
                  <a:schemeClr val="tx1"/>
                </a:solidFill>
                <a:latin typeface="Arial" panose="020B0604020202020204" pitchFamily="34" charset="0"/>
              </a:defRPr>
            </a:lvl4pPr>
            <a:lvl5pPr marL="20574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5000"/>
              </a:lnSpc>
              <a:spcAft>
                <a:spcPct val="0"/>
              </a:spcAft>
              <a:buSzTx/>
            </a:pPr>
            <a:endParaRPr lang="en-US" altLang="en-US" sz="1800" b="1" dirty="0"/>
          </a:p>
          <a:p>
            <a:pPr>
              <a:lnSpc>
                <a:spcPct val="85000"/>
              </a:lnSpc>
              <a:spcAft>
                <a:spcPct val="0"/>
              </a:spcAft>
              <a:buSzTx/>
            </a:pPr>
            <a:endParaRPr lang="en-US" altLang="en-US" sz="1800" b="1" dirty="0"/>
          </a:p>
        </p:txBody>
      </p:sp>
      <p:sp>
        <p:nvSpPr>
          <p:cNvPr id="7175" name="Rectangle 28"/>
          <p:cNvSpPr>
            <a:spLocks noChangeArrowheads="1"/>
          </p:cNvSpPr>
          <p:nvPr/>
        </p:nvSpPr>
        <p:spPr bwMode="auto">
          <a:xfrm>
            <a:off x="3816350" y="1398588"/>
            <a:ext cx="11731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a:spcAft>
                <a:spcPct val="50000"/>
              </a:spcAft>
              <a:buSzPct val="70000"/>
              <a:defRPr sz="2100">
                <a:solidFill>
                  <a:schemeClr val="tx1"/>
                </a:solidFill>
                <a:latin typeface="Arial" panose="020B0604020202020204" pitchFamily="34" charset="0"/>
              </a:defRPr>
            </a:lvl1pPr>
            <a:lvl2pPr marL="742950" indent="-285750" defTabSz="785813">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defTabSz="785813">
              <a:spcAft>
                <a:spcPct val="50000"/>
              </a:spcAft>
              <a:buSzPct val="70000"/>
              <a:buChar char="o"/>
              <a:defRPr sz="2100">
                <a:solidFill>
                  <a:schemeClr val="tx1"/>
                </a:solidFill>
                <a:latin typeface="Arial" panose="020B0604020202020204" pitchFamily="34" charset="0"/>
              </a:defRPr>
            </a:lvl4pPr>
            <a:lvl5pPr marL="20574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7000"/>
              </a:lnSpc>
              <a:spcAft>
                <a:spcPct val="0"/>
              </a:spcAft>
              <a:buSzTx/>
            </a:pPr>
            <a:r>
              <a:rPr lang="en-US" altLang="en-US" b="1" dirty="0"/>
              <a:t>Day 3</a:t>
            </a:r>
          </a:p>
        </p:txBody>
      </p:sp>
      <p:sp>
        <p:nvSpPr>
          <p:cNvPr id="7176" name="Rectangle 29"/>
          <p:cNvSpPr>
            <a:spLocks noChangeArrowheads="1"/>
          </p:cNvSpPr>
          <p:nvPr/>
        </p:nvSpPr>
        <p:spPr bwMode="auto">
          <a:xfrm>
            <a:off x="2135188" y="1403350"/>
            <a:ext cx="115411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a:spcAft>
                <a:spcPct val="50000"/>
              </a:spcAft>
              <a:buSzPct val="70000"/>
              <a:defRPr sz="2100">
                <a:solidFill>
                  <a:schemeClr val="tx1"/>
                </a:solidFill>
                <a:latin typeface="Arial" panose="020B0604020202020204" pitchFamily="34" charset="0"/>
              </a:defRPr>
            </a:lvl1pPr>
            <a:lvl2pPr marL="742950" indent="-285750" defTabSz="785813">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defTabSz="785813">
              <a:spcAft>
                <a:spcPct val="50000"/>
              </a:spcAft>
              <a:buSzPct val="70000"/>
              <a:buChar char="o"/>
              <a:defRPr sz="2100">
                <a:solidFill>
                  <a:schemeClr val="tx1"/>
                </a:solidFill>
                <a:latin typeface="Arial" panose="020B0604020202020204" pitchFamily="34" charset="0"/>
              </a:defRPr>
            </a:lvl4pPr>
            <a:lvl5pPr marL="20574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7000"/>
              </a:lnSpc>
              <a:spcAft>
                <a:spcPct val="0"/>
              </a:spcAft>
              <a:buSzTx/>
            </a:pPr>
            <a:r>
              <a:rPr lang="en-US" altLang="en-US" b="1" dirty="0"/>
              <a:t>Day 2</a:t>
            </a:r>
          </a:p>
        </p:txBody>
      </p:sp>
      <p:sp>
        <p:nvSpPr>
          <p:cNvPr id="7177" name="Line 30"/>
          <p:cNvSpPr>
            <a:spLocks noChangeShapeType="1"/>
          </p:cNvSpPr>
          <p:nvPr/>
        </p:nvSpPr>
        <p:spPr bwMode="auto">
          <a:xfrm flipV="1">
            <a:off x="228600" y="1752600"/>
            <a:ext cx="87630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7178" name="Line 31"/>
          <p:cNvSpPr>
            <a:spLocks noChangeShapeType="1"/>
          </p:cNvSpPr>
          <p:nvPr/>
        </p:nvSpPr>
        <p:spPr bwMode="auto">
          <a:xfrm flipH="1">
            <a:off x="1828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7179" name="Rectangle 32"/>
          <p:cNvSpPr>
            <a:spLocks noChangeArrowheads="1"/>
          </p:cNvSpPr>
          <p:nvPr/>
        </p:nvSpPr>
        <p:spPr bwMode="auto">
          <a:xfrm>
            <a:off x="5627688" y="1400175"/>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a:spcAft>
                <a:spcPct val="50000"/>
              </a:spcAft>
              <a:buSzPct val="70000"/>
              <a:defRPr sz="2100">
                <a:solidFill>
                  <a:schemeClr val="tx1"/>
                </a:solidFill>
                <a:latin typeface="Arial" panose="020B0604020202020204" pitchFamily="34" charset="0"/>
              </a:defRPr>
            </a:lvl1pPr>
            <a:lvl2pPr marL="742950" indent="-285750" defTabSz="785813">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defTabSz="785813">
              <a:spcAft>
                <a:spcPct val="50000"/>
              </a:spcAft>
              <a:buSzPct val="70000"/>
              <a:buChar char="o"/>
              <a:defRPr sz="2100">
                <a:solidFill>
                  <a:schemeClr val="tx1"/>
                </a:solidFill>
                <a:latin typeface="Arial" panose="020B0604020202020204" pitchFamily="34" charset="0"/>
              </a:defRPr>
            </a:lvl4pPr>
            <a:lvl5pPr marL="20574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7000"/>
              </a:lnSpc>
              <a:spcAft>
                <a:spcPct val="0"/>
              </a:spcAft>
              <a:buSzTx/>
            </a:pPr>
            <a:r>
              <a:rPr lang="en-US" altLang="en-US" b="1" dirty="0"/>
              <a:t>Day 4</a:t>
            </a:r>
          </a:p>
        </p:txBody>
      </p:sp>
      <p:sp>
        <p:nvSpPr>
          <p:cNvPr id="7180" name="Text Box 33"/>
          <p:cNvSpPr txBox="1">
            <a:spLocks noChangeArrowheads="1"/>
          </p:cNvSpPr>
          <p:nvPr/>
        </p:nvSpPr>
        <p:spPr bwMode="auto">
          <a:xfrm>
            <a:off x="304800" y="1814513"/>
            <a:ext cx="1600200" cy="395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5000"/>
              </a:lnSpc>
              <a:spcBef>
                <a:spcPct val="50000"/>
              </a:spcBef>
              <a:spcAft>
                <a:spcPct val="0"/>
              </a:spcAft>
              <a:buSzTx/>
            </a:pPr>
            <a:r>
              <a:rPr lang="en-US" altLang="en-US" sz="1800" b="1" dirty="0"/>
              <a:t>Introduction</a:t>
            </a:r>
          </a:p>
          <a:p>
            <a:pPr>
              <a:lnSpc>
                <a:spcPct val="85000"/>
              </a:lnSpc>
              <a:spcBef>
                <a:spcPct val="50000"/>
              </a:spcBef>
              <a:spcAft>
                <a:spcPct val="0"/>
              </a:spcAft>
              <a:buSzTx/>
            </a:pPr>
            <a:r>
              <a:rPr lang="en-US" altLang="en-US" sz="1800" b="1" dirty="0"/>
              <a:t>Voice of the Customer</a:t>
            </a:r>
          </a:p>
          <a:p>
            <a:pPr>
              <a:lnSpc>
                <a:spcPct val="85000"/>
              </a:lnSpc>
              <a:spcBef>
                <a:spcPct val="50000"/>
              </a:spcBef>
              <a:spcAft>
                <a:spcPct val="0"/>
              </a:spcAft>
              <a:buSzTx/>
            </a:pPr>
            <a:r>
              <a:rPr lang="en-US" altLang="en-US" sz="1800" b="1" dirty="0"/>
              <a:t>KJ Analysis</a:t>
            </a:r>
          </a:p>
          <a:p>
            <a:pPr>
              <a:lnSpc>
                <a:spcPct val="85000"/>
              </a:lnSpc>
              <a:spcBef>
                <a:spcPct val="50000"/>
              </a:spcBef>
              <a:spcAft>
                <a:spcPct val="0"/>
              </a:spcAft>
              <a:buSzTx/>
            </a:pPr>
            <a:r>
              <a:rPr lang="en-US" altLang="en-US" sz="1800" b="1" dirty="0"/>
              <a:t>User Stories and Measures</a:t>
            </a:r>
          </a:p>
          <a:p>
            <a:pPr>
              <a:lnSpc>
                <a:spcPct val="85000"/>
              </a:lnSpc>
              <a:spcBef>
                <a:spcPct val="50000"/>
              </a:spcBef>
              <a:spcAft>
                <a:spcPct val="0"/>
              </a:spcAft>
              <a:buSzTx/>
            </a:pPr>
            <a:r>
              <a:rPr lang="en-US" altLang="en-US" sz="1800" b="1" dirty="0"/>
              <a:t>Analytic Hierarchy Process</a:t>
            </a:r>
          </a:p>
          <a:p>
            <a:pPr>
              <a:lnSpc>
                <a:spcPct val="85000"/>
              </a:lnSpc>
              <a:spcBef>
                <a:spcPct val="50000"/>
              </a:spcBef>
              <a:spcAft>
                <a:spcPct val="0"/>
              </a:spcAft>
              <a:buSzTx/>
            </a:pPr>
            <a:r>
              <a:rPr lang="en-US" altLang="en-US" sz="1800" b="1" dirty="0"/>
              <a:t>KANO Analysis</a:t>
            </a:r>
          </a:p>
          <a:p>
            <a:pPr>
              <a:lnSpc>
                <a:spcPct val="85000"/>
              </a:lnSpc>
              <a:spcBef>
                <a:spcPct val="50000"/>
              </a:spcBef>
              <a:spcAft>
                <a:spcPct val="0"/>
              </a:spcAft>
              <a:buSzTx/>
            </a:pPr>
            <a:r>
              <a:rPr lang="en-US" altLang="en-US" sz="1800" b="1" dirty="0"/>
              <a:t>Y-x Trees</a:t>
            </a:r>
          </a:p>
        </p:txBody>
      </p:sp>
      <p:sp>
        <p:nvSpPr>
          <p:cNvPr id="7181" name="Text Box 34"/>
          <p:cNvSpPr txBox="1">
            <a:spLocks noChangeArrowheads="1"/>
          </p:cNvSpPr>
          <p:nvPr/>
        </p:nvSpPr>
        <p:spPr bwMode="auto">
          <a:xfrm>
            <a:off x="1905000" y="1830388"/>
            <a:ext cx="1844675" cy="428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5000"/>
              </a:lnSpc>
              <a:spcBef>
                <a:spcPct val="50000"/>
              </a:spcBef>
              <a:spcAft>
                <a:spcPct val="0"/>
              </a:spcAft>
              <a:buSzTx/>
            </a:pPr>
            <a:r>
              <a:rPr lang="en-US" altLang="en-US" sz="1800" b="1" dirty="0"/>
              <a:t>QFD</a:t>
            </a:r>
          </a:p>
          <a:p>
            <a:pPr>
              <a:lnSpc>
                <a:spcPct val="85000"/>
              </a:lnSpc>
              <a:spcBef>
                <a:spcPct val="50000"/>
              </a:spcBef>
              <a:spcAft>
                <a:spcPct val="0"/>
              </a:spcAft>
              <a:buSzTx/>
            </a:pPr>
            <a:r>
              <a:rPr lang="en-US" altLang="en-US" sz="1800" b="1" dirty="0"/>
              <a:t>Requirements and Features</a:t>
            </a:r>
          </a:p>
          <a:p>
            <a:pPr>
              <a:lnSpc>
                <a:spcPct val="85000"/>
              </a:lnSpc>
              <a:spcBef>
                <a:spcPct val="50000"/>
              </a:spcBef>
              <a:spcAft>
                <a:spcPct val="0"/>
              </a:spcAft>
              <a:buSzTx/>
            </a:pPr>
            <a:r>
              <a:rPr lang="en-US" altLang="en-US" sz="1800" b="1" dirty="0"/>
              <a:t>Process Capability Revisited</a:t>
            </a:r>
          </a:p>
          <a:p>
            <a:pPr>
              <a:lnSpc>
                <a:spcPct val="85000"/>
              </a:lnSpc>
              <a:spcBef>
                <a:spcPct val="50000"/>
              </a:spcBef>
              <a:spcAft>
                <a:spcPct val="0"/>
              </a:spcAft>
              <a:buSzTx/>
            </a:pPr>
            <a:r>
              <a:rPr lang="en-US" altLang="en-US" sz="1600" b="1" dirty="0"/>
              <a:t>(Chi-Square,  Logistic Regression, Dummy Variable Regression)</a:t>
            </a:r>
          </a:p>
          <a:p>
            <a:pPr>
              <a:lnSpc>
                <a:spcPct val="85000"/>
              </a:lnSpc>
              <a:spcBef>
                <a:spcPct val="50000"/>
              </a:spcBef>
              <a:spcAft>
                <a:spcPct val="0"/>
              </a:spcAft>
              <a:buSzTx/>
            </a:pPr>
            <a:r>
              <a:rPr lang="en-US" altLang="en-US" sz="1800" b="1" dirty="0"/>
              <a:t>Process Optimization </a:t>
            </a:r>
          </a:p>
          <a:p>
            <a:pPr>
              <a:lnSpc>
                <a:spcPct val="85000"/>
              </a:lnSpc>
              <a:spcBef>
                <a:spcPct val="50000"/>
              </a:spcBef>
              <a:spcAft>
                <a:spcPct val="0"/>
              </a:spcAft>
              <a:buSzTx/>
            </a:pPr>
            <a:r>
              <a:rPr lang="en-US" altLang="en-US" sz="1600" b="1" dirty="0"/>
              <a:t>(Monte Carlo Simulation and Optimization)</a:t>
            </a:r>
          </a:p>
        </p:txBody>
      </p:sp>
      <p:sp>
        <p:nvSpPr>
          <p:cNvPr id="7182" name="Text Box 35"/>
          <p:cNvSpPr txBox="1">
            <a:spLocks noChangeArrowheads="1"/>
          </p:cNvSpPr>
          <p:nvPr/>
        </p:nvSpPr>
        <p:spPr bwMode="auto">
          <a:xfrm>
            <a:off x="3657600" y="1885950"/>
            <a:ext cx="1804988"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5000"/>
              </a:lnSpc>
              <a:spcBef>
                <a:spcPct val="50000"/>
              </a:spcBef>
              <a:spcAft>
                <a:spcPct val="0"/>
              </a:spcAft>
              <a:buSzTx/>
            </a:pPr>
            <a:r>
              <a:rPr lang="en-US" altLang="en-US" sz="1800" b="1" dirty="0"/>
              <a:t>Process Optimization </a:t>
            </a:r>
          </a:p>
          <a:p>
            <a:pPr>
              <a:lnSpc>
                <a:spcPct val="85000"/>
              </a:lnSpc>
              <a:spcBef>
                <a:spcPct val="50000"/>
              </a:spcBef>
              <a:spcAft>
                <a:spcPct val="0"/>
              </a:spcAft>
              <a:buSzTx/>
            </a:pPr>
            <a:r>
              <a:rPr lang="en-US" altLang="en-US" sz="1600" b="1" dirty="0"/>
              <a:t>(Discrete Event Process Modeling &amp; Simulation)</a:t>
            </a:r>
          </a:p>
        </p:txBody>
      </p:sp>
      <p:sp>
        <p:nvSpPr>
          <p:cNvPr id="7183" name="Text Box 36"/>
          <p:cNvSpPr txBox="1">
            <a:spLocks noChangeArrowheads="1"/>
          </p:cNvSpPr>
          <p:nvPr/>
        </p:nvSpPr>
        <p:spPr bwMode="auto">
          <a:xfrm>
            <a:off x="5486400" y="1812925"/>
            <a:ext cx="1768475"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5000"/>
              </a:lnSpc>
              <a:spcBef>
                <a:spcPct val="50000"/>
              </a:spcBef>
              <a:spcAft>
                <a:spcPct val="0"/>
              </a:spcAft>
              <a:buSzTx/>
            </a:pPr>
            <a:r>
              <a:rPr lang="en-US" altLang="en-US" sz="1800" b="1" dirty="0"/>
              <a:t>Robust and Optimized Product Design </a:t>
            </a:r>
          </a:p>
          <a:p>
            <a:pPr>
              <a:lnSpc>
                <a:spcPct val="85000"/>
              </a:lnSpc>
              <a:spcBef>
                <a:spcPct val="50000"/>
              </a:spcBef>
              <a:spcAft>
                <a:spcPct val="0"/>
              </a:spcAft>
              <a:buSzTx/>
            </a:pPr>
            <a:r>
              <a:rPr lang="en-US" altLang="en-US" sz="1600" b="1" dirty="0"/>
              <a:t>(Design of Experiments &amp; Response Surface Methodology)</a:t>
            </a:r>
          </a:p>
        </p:txBody>
      </p:sp>
      <p:sp>
        <p:nvSpPr>
          <p:cNvPr id="7184" name="Line 37"/>
          <p:cNvSpPr>
            <a:spLocks noChangeShapeType="1"/>
          </p:cNvSpPr>
          <p:nvPr/>
        </p:nvSpPr>
        <p:spPr bwMode="auto">
          <a:xfrm flipH="1">
            <a:off x="3657600" y="1300163"/>
            <a:ext cx="6350"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7185" name="Line 38"/>
          <p:cNvSpPr>
            <a:spLocks noChangeShapeType="1"/>
          </p:cNvSpPr>
          <p:nvPr/>
        </p:nvSpPr>
        <p:spPr bwMode="auto">
          <a:xfrm flipH="1">
            <a:off x="5410200" y="1300163"/>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7186" name="Line 39"/>
          <p:cNvSpPr>
            <a:spLocks noChangeShapeType="1"/>
          </p:cNvSpPr>
          <p:nvPr/>
        </p:nvSpPr>
        <p:spPr bwMode="auto">
          <a:xfrm flipH="1">
            <a:off x="7162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7187" name="Rectangle 40"/>
          <p:cNvSpPr>
            <a:spLocks noChangeArrowheads="1"/>
          </p:cNvSpPr>
          <p:nvPr/>
        </p:nvSpPr>
        <p:spPr bwMode="auto">
          <a:xfrm>
            <a:off x="7364413" y="1371600"/>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a:spcAft>
                <a:spcPct val="50000"/>
              </a:spcAft>
              <a:buSzPct val="70000"/>
              <a:defRPr sz="2100">
                <a:solidFill>
                  <a:schemeClr val="tx1"/>
                </a:solidFill>
                <a:latin typeface="Arial" panose="020B0604020202020204" pitchFamily="34" charset="0"/>
              </a:defRPr>
            </a:lvl1pPr>
            <a:lvl2pPr marL="742950" indent="-285750" defTabSz="785813">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defTabSz="785813">
              <a:spcAft>
                <a:spcPct val="50000"/>
              </a:spcAft>
              <a:buSzPct val="70000"/>
              <a:buChar char="o"/>
              <a:defRPr sz="2100">
                <a:solidFill>
                  <a:schemeClr val="tx1"/>
                </a:solidFill>
                <a:latin typeface="Arial" panose="020B0604020202020204" pitchFamily="34" charset="0"/>
              </a:defRPr>
            </a:lvl4pPr>
            <a:lvl5pPr marL="2057400" indent="-228600" defTabSz="785813">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defTabSz="785813"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7000"/>
              </a:lnSpc>
              <a:spcAft>
                <a:spcPct val="0"/>
              </a:spcAft>
              <a:buSzTx/>
            </a:pPr>
            <a:r>
              <a:rPr lang="en-US" altLang="en-US" b="1" dirty="0"/>
              <a:t>Day 5</a:t>
            </a:r>
          </a:p>
        </p:txBody>
      </p:sp>
      <p:sp>
        <p:nvSpPr>
          <p:cNvPr id="7188" name="Text Box 41"/>
          <p:cNvSpPr txBox="1">
            <a:spLocks noChangeArrowheads="1"/>
          </p:cNvSpPr>
          <p:nvPr/>
        </p:nvSpPr>
        <p:spPr bwMode="auto">
          <a:xfrm>
            <a:off x="7223125" y="1784350"/>
            <a:ext cx="1768475"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a:lnSpc>
                <a:spcPct val="85000"/>
              </a:lnSpc>
              <a:spcBef>
                <a:spcPct val="50000"/>
              </a:spcBef>
              <a:spcAft>
                <a:spcPct val="0"/>
              </a:spcAft>
              <a:buSzTx/>
            </a:pPr>
            <a:r>
              <a:rPr lang="en-US" altLang="en-US" sz="1800" b="1" dirty="0"/>
              <a:t>Reliability Growth Test and Modeling</a:t>
            </a:r>
          </a:p>
          <a:p>
            <a:pPr>
              <a:lnSpc>
                <a:spcPct val="85000"/>
              </a:lnSpc>
              <a:spcBef>
                <a:spcPct val="50000"/>
              </a:spcBef>
              <a:spcAft>
                <a:spcPct val="0"/>
              </a:spcAft>
              <a:buSzTx/>
            </a:pPr>
            <a:r>
              <a:rPr lang="en-US" altLang="en-US" sz="1800" b="1" dirty="0"/>
              <a:t>Wrap-up</a:t>
            </a:r>
          </a:p>
        </p:txBody>
      </p:sp>
      <p:sp>
        <p:nvSpPr>
          <p:cNvPr id="7189" name="Oval 42"/>
          <p:cNvSpPr>
            <a:spLocks noChangeArrowheads="1"/>
          </p:cNvSpPr>
          <p:nvPr/>
        </p:nvSpPr>
        <p:spPr bwMode="auto">
          <a:xfrm>
            <a:off x="1676400" y="4724400"/>
            <a:ext cx="1981200" cy="1600200"/>
          </a:xfrm>
          <a:prstGeom prst="ellipse">
            <a:avLst/>
          </a:prstGeom>
          <a:noFill/>
          <a:ln w="25400">
            <a:solidFill>
              <a:srgbClr val="8000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295400"/>
            <a:ext cx="8021637"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itle 4"/>
          <p:cNvSpPr>
            <a:spLocks noGrp="1"/>
          </p:cNvSpPr>
          <p:nvPr>
            <p:ph type="title"/>
          </p:nvPr>
        </p:nvSpPr>
        <p:spPr>
          <a:xfrm>
            <a:off x="257175" y="546100"/>
            <a:ext cx="8505825" cy="344488"/>
          </a:xfrm>
        </p:spPr>
        <p:txBody>
          <a:bodyPr/>
          <a:lstStyle/>
          <a:p>
            <a:r>
              <a:rPr lang="en-US" altLang="en-US" dirty="0"/>
              <a:t>Adjusting the Statement Using PopUp Menus – 2</a:t>
            </a:r>
          </a:p>
        </p:txBody>
      </p:sp>
      <p:sp>
        <p:nvSpPr>
          <p:cNvPr id="37892" name="Oval 14"/>
          <p:cNvSpPr>
            <a:spLocks noChangeArrowheads="1"/>
          </p:cNvSpPr>
          <p:nvPr/>
        </p:nvSpPr>
        <p:spPr bwMode="auto">
          <a:xfrm>
            <a:off x="3124200" y="2819400"/>
            <a:ext cx="609600" cy="2286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37893" name="Oval 14"/>
          <p:cNvSpPr>
            <a:spLocks noChangeArrowheads="1"/>
          </p:cNvSpPr>
          <p:nvPr/>
        </p:nvSpPr>
        <p:spPr bwMode="auto">
          <a:xfrm>
            <a:off x="3200400" y="3657600"/>
            <a:ext cx="990600" cy="2286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4"/>
          <p:cNvSpPr>
            <a:spLocks noGrp="1"/>
          </p:cNvSpPr>
          <p:nvPr>
            <p:ph type="title"/>
          </p:nvPr>
        </p:nvSpPr>
        <p:spPr>
          <a:xfrm>
            <a:off x="257175" y="546100"/>
            <a:ext cx="8505825" cy="344488"/>
          </a:xfrm>
        </p:spPr>
        <p:txBody>
          <a:bodyPr/>
          <a:lstStyle/>
          <a:p>
            <a:r>
              <a:rPr lang="en-US" altLang="en-US" dirty="0"/>
              <a:t>Adjusting the Statement Using PopUp Menus – 3</a:t>
            </a:r>
          </a:p>
        </p:txBody>
      </p:sp>
      <p:pic>
        <p:nvPicPr>
          <p:cNvPr id="3891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43000"/>
            <a:ext cx="8229600" cy="538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Oval 14"/>
          <p:cNvSpPr>
            <a:spLocks noChangeArrowheads="1"/>
          </p:cNvSpPr>
          <p:nvPr/>
        </p:nvSpPr>
        <p:spPr bwMode="auto">
          <a:xfrm>
            <a:off x="4419600" y="3733800"/>
            <a:ext cx="1066800" cy="315913"/>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38917" name="Oval 14"/>
          <p:cNvSpPr>
            <a:spLocks noChangeArrowheads="1"/>
          </p:cNvSpPr>
          <p:nvPr/>
        </p:nvSpPr>
        <p:spPr bwMode="auto">
          <a:xfrm>
            <a:off x="4419600" y="2667000"/>
            <a:ext cx="533400" cy="3048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058863"/>
            <a:ext cx="8205788" cy="534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Title 4"/>
          <p:cNvSpPr>
            <a:spLocks noGrp="1"/>
          </p:cNvSpPr>
          <p:nvPr>
            <p:ph type="title"/>
          </p:nvPr>
        </p:nvSpPr>
        <p:spPr>
          <a:xfrm>
            <a:off x="257175" y="546100"/>
            <a:ext cx="8505825" cy="344488"/>
          </a:xfrm>
        </p:spPr>
        <p:txBody>
          <a:bodyPr/>
          <a:lstStyle/>
          <a:p>
            <a:r>
              <a:rPr lang="en-US" altLang="en-US" dirty="0"/>
              <a:t>(4) Identify Additional Requirements</a:t>
            </a:r>
          </a:p>
        </p:txBody>
      </p:sp>
      <p:sp>
        <p:nvSpPr>
          <p:cNvPr id="39940" name="Oval 14"/>
          <p:cNvSpPr>
            <a:spLocks noChangeArrowheads="1"/>
          </p:cNvSpPr>
          <p:nvPr/>
        </p:nvSpPr>
        <p:spPr bwMode="auto">
          <a:xfrm>
            <a:off x="3886200" y="5486400"/>
            <a:ext cx="1219200" cy="4572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82663"/>
            <a:ext cx="8056563" cy="52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Title 4"/>
          <p:cNvSpPr>
            <a:spLocks noGrp="1"/>
          </p:cNvSpPr>
          <p:nvPr>
            <p:ph type="title"/>
          </p:nvPr>
        </p:nvSpPr>
        <p:spPr>
          <a:xfrm>
            <a:off x="257175" y="546100"/>
            <a:ext cx="8505825" cy="344488"/>
          </a:xfrm>
        </p:spPr>
        <p:txBody>
          <a:bodyPr/>
          <a:lstStyle/>
          <a:p>
            <a:r>
              <a:rPr lang="en-US" altLang="en-US" dirty="0"/>
              <a:t>Initial Template of the Requirement Statement</a:t>
            </a:r>
          </a:p>
        </p:txBody>
      </p:sp>
      <p:sp>
        <p:nvSpPr>
          <p:cNvPr id="40964" name="AutoShape 20"/>
          <p:cNvSpPr>
            <a:spLocks noChangeArrowheads="1"/>
          </p:cNvSpPr>
          <p:nvPr/>
        </p:nvSpPr>
        <p:spPr bwMode="auto">
          <a:xfrm>
            <a:off x="1676400" y="3962400"/>
            <a:ext cx="6553200" cy="1295400"/>
          </a:xfrm>
          <a:prstGeom prst="wedgeRoundRectCallout">
            <a:avLst>
              <a:gd name="adj1" fmla="val -25796"/>
              <a:gd name="adj2" fmla="val -70032"/>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Click on each underlined item, and make the selection match what is shown on this slide for TEST01</a:t>
            </a:r>
          </a:p>
          <a:p>
            <a:pPr eaLnBrk="1" hangingPunct="1">
              <a:spcBef>
                <a:spcPct val="30000"/>
              </a:spcBef>
              <a:spcAft>
                <a:spcPct val="0"/>
              </a:spcAft>
              <a:buSzTx/>
            </a:pPr>
            <a:r>
              <a:rPr lang="en-US" altLang="ja-JP" sz="1800" dirty="0"/>
              <a:t>Then click on Add Requirement to describe the second and third requirements for TEST02 and TEST03</a:t>
            </a:r>
          </a:p>
        </p:txBody>
      </p:sp>
      <p:sp>
        <p:nvSpPr>
          <p:cNvPr id="40965" name="Oval 14"/>
          <p:cNvSpPr>
            <a:spLocks noChangeArrowheads="1"/>
          </p:cNvSpPr>
          <p:nvPr/>
        </p:nvSpPr>
        <p:spPr bwMode="auto">
          <a:xfrm>
            <a:off x="3733800" y="5359400"/>
            <a:ext cx="1219200" cy="4572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66800"/>
            <a:ext cx="8305800" cy="543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itle 4"/>
          <p:cNvSpPr>
            <a:spLocks noGrp="1"/>
          </p:cNvSpPr>
          <p:nvPr>
            <p:ph type="title"/>
          </p:nvPr>
        </p:nvSpPr>
        <p:spPr>
          <a:xfrm>
            <a:off x="257175" y="546100"/>
            <a:ext cx="8505825" cy="344488"/>
          </a:xfrm>
        </p:spPr>
        <p:txBody>
          <a:bodyPr/>
          <a:lstStyle/>
          <a:p>
            <a:r>
              <a:rPr lang="en-US" altLang="en-US" dirty="0"/>
              <a:t>Completing the Three Requirement Statements</a:t>
            </a:r>
          </a:p>
        </p:txBody>
      </p:sp>
      <p:sp>
        <p:nvSpPr>
          <p:cNvPr id="41988" name="AutoShape 20"/>
          <p:cNvSpPr>
            <a:spLocks noChangeArrowheads="1"/>
          </p:cNvSpPr>
          <p:nvPr/>
        </p:nvSpPr>
        <p:spPr bwMode="auto">
          <a:xfrm>
            <a:off x="1676400" y="4495800"/>
            <a:ext cx="6553200" cy="838200"/>
          </a:xfrm>
          <a:prstGeom prst="wedgeRoundRectCallout">
            <a:avLst>
              <a:gd name="adj1" fmla="val -25796"/>
              <a:gd name="adj2" fmla="val -70032"/>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Note, we have added a total of three requirements related to TEST01, TEST02, and TEST03 in our spreadsheet.</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175" y="1066800"/>
            <a:ext cx="8353425" cy="547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Title 4"/>
          <p:cNvSpPr>
            <a:spLocks noGrp="1"/>
          </p:cNvSpPr>
          <p:nvPr>
            <p:ph type="title"/>
          </p:nvPr>
        </p:nvSpPr>
        <p:spPr>
          <a:xfrm>
            <a:off x="257175" y="546100"/>
            <a:ext cx="8505825" cy="344488"/>
          </a:xfrm>
        </p:spPr>
        <p:txBody>
          <a:bodyPr/>
          <a:lstStyle/>
          <a:p>
            <a:r>
              <a:rPr lang="en-US" altLang="en-US" dirty="0"/>
              <a:t>(5) Confirm Settings for Decision Variables</a:t>
            </a:r>
          </a:p>
        </p:txBody>
      </p:sp>
      <p:sp>
        <p:nvSpPr>
          <p:cNvPr id="43012" name="Oval 14"/>
          <p:cNvSpPr>
            <a:spLocks noChangeArrowheads="1"/>
          </p:cNvSpPr>
          <p:nvPr/>
        </p:nvSpPr>
        <p:spPr bwMode="auto">
          <a:xfrm>
            <a:off x="257175" y="1828800"/>
            <a:ext cx="1219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43013" name="Oval 14"/>
          <p:cNvSpPr>
            <a:spLocks noChangeArrowheads="1"/>
          </p:cNvSpPr>
          <p:nvPr/>
        </p:nvSpPr>
        <p:spPr bwMode="auto">
          <a:xfrm>
            <a:off x="5459413" y="2133600"/>
            <a:ext cx="838200" cy="2667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43014" name="AutoShape 20"/>
          <p:cNvSpPr>
            <a:spLocks noChangeArrowheads="1"/>
          </p:cNvSpPr>
          <p:nvPr/>
        </p:nvSpPr>
        <p:spPr bwMode="auto">
          <a:xfrm>
            <a:off x="2590800" y="4800600"/>
            <a:ext cx="5715000" cy="1328738"/>
          </a:xfrm>
          <a:prstGeom prst="wedgeRoundRectCallout">
            <a:avLst>
              <a:gd name="adj1" fmla="val 9977"/>
              <a:gd name="adj2" fmla="val -65083"/>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Change the Base Case to “1” for each Decision Variable. This causes the simulation to begin with this decision scenario on the journey to finding the optimum settings of the Decision Variables.</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2275" y="1219200"/>
            <a:ext cx="802957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itle 1"/>
          <p:cNvSpPr>
            <a:spLocks noGrp="1"/>
          </p:cNvSpPr>
          <p:nvPr>
            <p:ph type="title"/>
          </p:nvPr>
        </p:nvSpPr>
        <p:spPr>
          <a:xfrm>
            <a:off x="257175" y="546100"/>
            <a:ext cx="8505825" cy="344488"/>
          </a:xfrm>
        </p:spPr>
        <p:txBody>
          <a:bodyPr/>
          <a:lstStyle/>
          <a:p>
            <a:r>
              <a:rPr lang="en-US" altLang="en-US" dirty="0"/>
              <a:t>Determining the Base Case to Begin Simulation</a:t>
            </a:r>
          </a:p>
        </p:txBody>
      </p:sp>
      <p:sp>
        <p:nvSpPr>
          <p:cNvPr id="44036" name="AutoShape 20"/>
          <p:cNvSpPr>
            <a:spLocks noChangeArrowheads="1"/>
          </p:cNvSpPr>
          <p:nvPr/>
        </p:nvSpPr>
        <p:spPr bwMode="auto">
          <a:xfrm>
            <a:off x="4953000" y="4800600"/>
            <a:ext cx="2286000" cy="990600"/>
          </a:xfrm>
          <a:prstGeom prst="wedgeRoundRectCallout">
            <a:avLst>
              <a:gd name="adj1" fmla="val -12426"/>
              <a:gd name="adj2" fmla="val -71880"/>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You should now have all “1”s in the Base Case column.</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75" y="1143000"/>
            <a:ext cx="840105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Oval 14"/>
          <p:cNvSpPr>
            <a:spLocks noChangeArrowheads="1"/>
          </p:cNvSpPr>
          <p:nvPr/>
        </p:nvSpPr>
        <p:spPr bwMode="auto">
          <a:xfrm>
            <a:off x="152400" y="2133600"/>
            <a:ext cx="1219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45060"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(6) Specify Constraints for Decision Variables</a:t>
            </a:r>
          </a:p>
        </p:txBody>
      </p:sp>
      <p:sp>
        <p:nvSpPr>
          <p:cNvPr id="45061" name="AutoShape 6"/>
          <p:cNvSpPr>
            <a:spLocks noChangeArrowheads="1"/>
          </p:cNvSpPr>
          <p:nvPr/>
        </p:nvSpPr>
        <p:spPr bwMode="auto">
          <a:xfrm>
            <a:off x="5257800" y="3119438"/>
            <a:ext cx="3048000" cy="2339975"/>
          </a:xfrm>
          <a:prstGeom prst="wedgeRoundRectCallout">
            <a:avLst>
              <a:gd name="adj1" fmla="val -37324"/>
              <a:gd name="adj2" fmla="val -56833"/>
              <a:gd name="adj3" fmla="val 16667"/>
            </a:avLst>
          </a:prstGeom>
          <a:solidFill>
            <a:srgbClr val="FFFFCC"/>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Only </a:t>
            </a:r>
            <a:r>
              <a:rPr lang="en-US" altLang="ja-JP" sz="1800" b="1" dirty="0"/>
              <a:t>linear </a:t>
            </a:r>
            <a:r>
              <a:rPr lang="en-US" altLang="ja-JP" sz="1800" dirty="0"/>
              <a:t>constraints can be specified in the constraints window. </a:t>
            </a:r>
          </a:p>
          <a:p>
            <a:pPr eaLnBrk="1" hangingPunct="1">
              <a:spcBef>
                <a:spcPct val="30000"/>
              </a:spcBef>
              <a:spcAft>
                <a:spcPct val="0"/>
              </a:spcAft>
              <a:buSzTx/>
            </a:pPr>
            <a:r>
              <a:rPr lang="en-US" altLang="ja-JP" sz="1800" dirty="0"/>
              <a:t>Therefore, defining constraints as forecast cells (advanced method) is strongly recommended.</a:t>
            </a:r>
          </a:p>
        </p:txBody>
      </p:sp>
      <p:sp>
        <p:nvSpPr>
          <p:cNvPr id="45062" name="AutoShape 10"/>
          <p:cNvSpPr>
            <a:spLocks noChangeArrowheads="1"/>
          </p:cNvSpPr>
          <p:nvPr/>
        </p:nvSpPr>
        <p:spPr bwMode="auto">
          <a:xfrm>
            <a:off x="533400" y="3505200"/>
            <a:ext cx="4114800" cy="1981200"/>
          </a:xfrm>
          <a:prstGeom prst="roundRect">
            <a:avLst>
              <a:gd name="adj" fmla="val 16667"/>
            </a:avLst>
          </a:prstGeom>
          <a:solidFill>
            <a:srgbClr val="FFFFCC"/>
          </a:solidFill>
          <a:ln w="9525">
            <a:solidFill>
              <a:schemeClr val="tx1"/>
            </a:solidFill>
            <a:round/>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u="sng" dirty="0"/>
              <a:t>Example of </a:t>
            </a:r>
            <a:r>
              <a:rPr lang="en-US" altLang="ja-JP" sz="1800" b="1" u="sng" dirty="0"/>
              <a:t>linear</a:t>
            </a:r>
            <a:r>
              <a:rPr lang="en-US" altLang="ja-JP" sz="1800" u="sng" dirty="0"/>
              <a:t> constraints</a:t>
            </a:r>
            <a:r>
              <a:rPr lang="en-US" altLang="ja-JP" sz="1800" dirty="0"/>
              <a:t>:</a:t>
            </a:r>
          </a:p>
          <a:p>
            <a:pPr eaLnBrk="1" hangingPunct="1">
              <a:spcBef>
                <a:spcPct val="30000"/>
              </a:spcBef>
              <a:spcAft>
                <a:spcPct val="0"/>
              </a:spcAft>
              <a:buSzTx/>
            </a:pPr>
            <a:r>
              <a:rPr lang="en-US" altLang="ja-JP" sz="1800" dirty="0"/>
              <a:t> RD_Decision + RR_Decision ≥ 3</a:t>
            </a:r>
          </a:p>
          <a:p>
            <a:pPr eaLnBrk="1" hangingPunct="1">
              <a:spcBef>
                <a:spcPct val="30000"/>
              </a:spcBef>
              <a:spcAft>
                <a:spcPct val="0"/>
              </a:spcAft>
              <a:buSzTx/>
            </a:pPr>
            <a:r>
              <a:rPr lang="en-US" altLang="ja-JP" sz="1800" dirty="0"/>
              <a:t>The combination of Traditional Spec-Driven Requirements Development and Email Routing in Reqts Review is NOT allowed.</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Two Approaches to Entering Constraints</a:t>
            </a:r>
          </a:p>
        </p:txBody>
      </p:sp>
      <p:sp>
        <p:nvSpPr>
          <p:cNvPr id="46083" name="Rectangle 3"/>
          <p:cNvSpPr>
            <a:spLocks noGrp="1" noChangeArrowheads="1"/>
          </p:cNvSpPr>
          <p:nvPr>
            <p:ph type="body" idx="1"/>
          </p:nvPr>
        </p:nvSpPr>
        <p:spPr>
          <a:xfrm>
            <a:off x="304800" y="1447800"/>
            <a:ext cx="8455025" cy="4876800"/>
          </a:xfrm>
        </p:spPr>
        <p:txBody>
          <a:bodyPr/>
          <a:lstStyle/>
          <a:p>
            <a:pPr marL="0" indent="0" eaLnBrk="1" hangingPunct="1"/>
            <a:r>
              <a:rPr lang="en-US" altLang="ja-JP" dirty="0">
                <a:ea typeface="ＭＳ Ｐゴシック" panose="020B0600070205080204" pitchFamily="34" charset="-128"/>
              </a:rPr>
              <a:t>Constraints limit the possible solutions for a model in terms of relationships among the decision variables.</a:t>
            </a:r>
          </a:p>
          <a:p>
            <a:pPr lvl="1" eaLnBrk="1" hangingPunct="1"/>
            <a:endParaRPr lang="en-US" altLang="ja-JP" dirty="0">
              <a:ea typeface="ＭＳ Ｐゴシック" panose="020B0600070205080204" pitchFamily="34" charset="-128"/>
            </a:endParaRPr>
          </a:p>
          <a:p>
            <a:pPr marL="0" indent="0" eaLnBrk="1" hangingPunct="1"/>
            <a:r>
              <a:rPr lang="en-US" altLang="ja-JP" dirty="0">
                <a:ea typeface="ＭＳ Ｐゴシック" panose="020B0600070205080204" pitchFamily="34" charset="-128"/>
              </a:rPr>
              <a:t>Two methods for specifying constraints:</a:t>
            </a:r>
          </a:p>
          <a:p>
            <a:pPr lvl="1" eaLnBrk="1" hangingPunct="1"/>
            <a:r>
              <a:rPr lang="en-US" altLang="ja-JP" b="1" dirty="0">
                <a:ea typeface="ＭＳ Ｐゴシック" panose="020B0600070205080204" pitchFamily="34" charset="-128"/>
              </a:rPr>
              <a:t>basic</a:t>
            </a:r>
            <a:r>
              <a:rPr lang="en-US" altLang="ja-JP" dirty="0">
                <a:ea typeface="ＭＳ Ｐゴシック" panose="020B0600070205080204" pitchFamily="34" charset="-128"/>
              </a:rPr>
              <a:t> method using the Constraints window in OptQuest</a:t>
            </a:r>
          </a:p>
          <a:p>
            <a:pPr lvl="1" eaLnBrk="1" hangingPunct="1"/>
            <a:r>
              <a:rPr lang="en-US" altLang="ja-JP" b="1" dirty="0">
                <a:ea typeface="ＭＳ Ｐゴシック" panose="020B0600070205080204" pitchFamily="34" charset="-128"/>
              </a:rPr>
              <a:t>advanced</a:t>
            </a:r>
            <a:r>
              <a:rPr lang="en-US" altLang="ja-JP" dirty="0">
                <a:ea typeface="ＭＳ Ｐゴシック" panose="020B0600070205080204" pitchFamily="34" charset="-128"/>
              </a:rPr>
              <a:t> method using forecast cells from spreadsheet that represent constraints</a:t>
            </a:r>
          </a:p>
          <a:p>
            <a:pPr lvl="1" eaLnBrk="1" hangingPunct="1"/>
            <a:endParaRPr lang="ja-JP" altLang="en-US" dirty="0">
              <a:ea typeface="ＭＳ Ｐゴシック" panose="020B0600070205080204" pitchFamily="34" charset="-128"/>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Advanced Method for Specifying Constraints</a:t>
            </a:r>
            <a:endParaRPr lang="ja-JP" altLang="en-US">
              <a:ea typeface="ＭＳ Ｐゴシック" panose="020B0600070205080204" pitchFamily="34" charset="-128"/>
            </a:endParaRPr>
          </a:p>
        </p:txBody>
      </p:sp>
      <p:sp>
        <p:nvSpPr>
          <p:cNvPr id="47107" name="Rectangle 3"/>
          <p:cNvSpPr>
            <a:spLocks noGrp="1" noChangeArrowheads="1"/>
          </p:cNvSpPr>
          <p:nvPr>
            <p:ph type="body" idx="1"/>
          </p:nvPr>
        </p:nvSpPr>
        <p:spPr/>
        <p:txBody>
          <a:bodyPr/>
          <a:lstStyle/>
          <a:p>
            <a:pPr marL="400050" indent="-400050" eaLnBrk="1" hangingPunct="1">
              <a:buSzTx/>
              <a:buFontTx/>
              <a:buAutoNum type="alphaLcParenR"/>
            </a:pPr>
            <a:r>
              <a:rPr lang="en-US" altLang="ja-JP" dirty="0">
                <a:ea typeface="ＭＳ Ｐゴシック" panose="020B0600070205080204" pitchFamily="34" charset="-128"/>
              </a:rPr>
              <a:t>Define a cell that combines the decision variables.</a:t>
            </a:r>
          </a:p>
          <a:p>
            <a:pPr marL="400050" indent="-400050" eaLnBrk="1" hangingPunct="1">
              <a:buSzTx/>
              <a:buFontTx/>
              <a:buAutoNum type="alphaLcParenR"/>
            </a:pPr>
            <a:r>
              <a:rPr lang="en-US" altLang="ja-JP" dirty="0">
                <a:ea typeface="ＭＳ Ｐゴシック" panose="020B0600070205080204" pitchFamily="34" charset="-128"/>
              </a:rPr>
              <a:t>Define that as a forecast cell (TEST01, TEST02, TEST03).</a:t>
            </a:r>
          </a:p>
          <a:p>
            <a:pPr marL="400050" indent="-400050" eaLnBrk="1" hangingPunct="1">
              <a:buSzTx/>
              <a:buFontTx/>
              <a:buAutoNum type="alphaLcParenR"/>
            </a:pPr>
            <a:r>
              <a:rPr lang="en-US" altLang="ja-JP" dirty="0">
                <a:ea typeface="ＭＳ Ｐゴシック" panose="020B0600070205080204" pitchFamily="34" charset="-128"/>
              </a:rPr>
              <a:t>Define the final value of that forecast as a requirement.</a:t>
            </a:r>
          </a:p>
          <a:p>
            <a:pPr marL="400050" indent="-400050" eaLnBrk="1" hangingPunct="1"/>
            <a:endParaRPr lang="ja-JP" altLang="en-US" dirty="0">
              <a:ea typeface="ＭＳ Ｐゴシック" panose="020B0600070205080204" pitchFamily="34" charset="-128"/>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dirty="0"/>
              <a:t>Module 5</a:t>
            </a:r>
          </a:p>
        </p:txBody>
      </p:sp>
      <p:sp>
        <p:nvSpPr>
          <p:cNvPr id="9219" name="Rectangle 3"/>
          <p:cNvSpPr>
            <a:spLocks noGrp="1" noChangeArrowheads="1"/>
          </p:cNvSpPr>
          <p:nvPr>
            <p:ph type="body" idx="1"/>
          </p:nvPr>
        </p:nvSpPr>
        <p:spPr>
          <a:xfrm>
            <a:off x="304800" y="1447800"/>
            <a:ext cx="8455025" cy="4876800"/>
          </a:xfrm>
        </p:spPr>
        <p:txBody>
          <a:bodyPr/>
          <a:lstStyle/>
          <a:p>
            <a:pPr>
              <a:tabLst>
                <a:tab pos="8412480" algn="r"/>
              </a:tabLst>
            </a:pPr>
            <a:r>
              <a:rPr lang="en-US" sz="2000" dirty="0">
                <a:hlinkClick r:id="rId2" action="ppaction://hlinksldjump"/>
              </a:rPr>
              <a:t>Steps for Optimization</a:t>
            </a:r>
            <a:r>
              <a:rPr lang="en-US" sz="2000" dirty="0"/>
              <a:t>	Slide 13</a:t>
            </a:r>
          </a:p>
          <a:p>
            <a:pPr>
              <a:tabLst>
                <a:tab pos="8412480" algn="r"/>
              </a:tabLst>
            </a:pPr>
            <a:r>
              <a:rPr lang="en-US" sz="2000" dirty="0">
                <a:hlinkClick r:id="rId3" action="ppaction://hlinksldjump"/>
              </a:rPr>
              <a:t>Processes and </a:t>
            </a:r>
            <a:r>
              <a:rPr lang="en-US" sz="2000" dirty="0" err="1">
                <a:hlinkClick r:id="rId3" action="ppaction://hlinksldjump"/>
              </a:rPr>
              <a:t>Subprocesses</a:t>
            </a:r>
            <a:r>
              <a:rPr lang="en-US" sz="2000" dirty="0"/>
              <a:t>	Slide 15</a:t>
            </a:r>
          </a:p>
          <a:p>
            <a:pPr>
              <a:tabLst>
                <a:tab pos="8412480" algn="r"/>
              </a:tabLst>
            </a:pPr>
            <a:r>
              <a:rPr lang="en-US" sz="2000" dirty="0">
                <a:hlinkClick r:id="rId4" action="ppaction://hlinksldjump"/>
              </a:rPr>
              <a:t>Create Simulation</a:t>
            </a:r>
            <a:r>
              <a:rPr lang="en-US" sz="2000" dirty="0"/>
              <a:t>	Slide 19</a:t>
            </a:r>
          </a:p>
          <a:p>
            <a:pPr>
              <a:tabLst>
                <a:tab pos="8412480" algn="r"/>
              </a:tabLst>
            </a:pPr>
            <a:r>
              <a:rPr lang="en-US" sz="2000" dirty="0">
                <a:hlinkClick r:id="rId5" action="ppaction://hlinksldjump"/>
              </a:rPr>
              <a:t>Define Decision Variables</a:t>
            </a:r>
            <a:r>
              <a:rPr lang="en-US" sz="2000" dirty="0"/>
              <a:t>	Slide 24</a:t>
            </a:r>
          </a:p>
          <a:p>
            <a:pPr>
              <a:tabLst>
                <a:tab pos="8412480" algn="r"/>
              </a:tabLst>
            </a:pPr>
            <a:r>
              <a:rPr lang="en-US" sz="2000" dirty="0">
                <a:hlinkClick r:id="rId6" action="ppaction://hlinksldjump"/>
              </a:rPr>
              <a:t>Select Objective</a:t>
            </a:r>
            <a:r>
              <a:rPr lang="en-US" sz="2000" dirty="0"/>
              <a:t>	Slide 27</a:t>
            </a:r>
          </a:p>
          <a:p>
            <a:pPr>
              <a:tabLst>
                <a:tab pos="8412480" algn="r"/>
              </a:tabLst>
            </a:pPr>
            <a:r>
              <a:rPr lang="en-US" sz="2000" dirty="0">
                <a:hlinkClick r:id="rId7" action="ppaction://hlinksldjump"/>
              </a:rPr>
              <a:t>Additional Requirements</a:t>
            </a:r>
            <a:r>
              <a:rPr lang="en-US" sz="2000" dirty="0"/>
              <a:t>	Slide 32</a:t>
            </a:r>
          </a:p>
          <a:p>
            <a:pPr>
              <a:tabLst>
                <a:tab pos="8412480" algn="r"/>
              </a:tabLst>
            </a:pPr>
            <a:r>
              <a:rPr lang="en-US" sz="2000" dirty="0">
                <a:hlinkClick r:id="rId8" action="ppaction://hlinksldjump"/>
              </a:rPr>
              <a:t>Determine Base Case</a:t>
            </a:r>
            <a:r>
              <a:rPr lang="en-US" sz="2000" dirty="0"/>
              <a:t>	Slide 36</a:t>
            </a:r>
          </a:p>
          <a:p>
            <a:pPr>
              <a:tabLst>
                <a:tab pos="8412480" algn="r"/>
              </a:tabLst>
            </a:pPr>
            <a:r>
              <a:rPr lang="en-US" sz="2000" dirty="0">
                <a:hlinkClick r:id="rId9" action="ppaction://hlinksldjump"/>
              </a:rPr>
              <a:t>Specify Constraints for Decision Variables</a:t>
            </a:r>
            <a:r>
              <a:rPr lang="en-US" sz="2000" dirty="0"/>
              <a:t>	Slide 37</a:t>
            </a:r>
          </a:p>
          <a:p>
            <a:pPr>
              <a:tabLst>
                <a:tab pos="8412480" algn="r"/>
              </a:tabLst>
            </a:pPr>
            <a:r>
              <a:rPr lang="en-US" sz="2000" dirty="0">
                <a:hlinkClick r:id="rId10" action="ppaction://hlinksldjump"/>
              </a:rPr>
              <a:t>Identify Optimization Parameters</a:t>
            </a:r>
            <a:r>
              <a:rPr lang="en-US" sz="2000" dirty="0"/>
              <a:t>	Slide 41</a:t>
            </a:r>
          </a:p>
          <a:p>
            <a:pPr>
              <a:tabLst>
                <a:tab pos="8412480" algn="r"/>
              </a:tabLst>
            </a:pPr>
            <a:r>
              <a:rPr lang="en-US" sz="2000" dirty="0">
                <a:hlinkClick r:id="rId11" action="ppaction://hlinksldjump"/>
              </a:rPr>
              <a:t>Run Optimization</a:t>
            </a:r>
            <a:r>
              <a:rPr lang="en-US" sz="2000" dirty="0"/>
              <a:t>	Slide 43</a:t>
            </a:r>
          </a:p>
          <a:p>
            <a:pPr>
              <a:tabLst>
                <a:tab pos="8412480" algn="r"/>
              </a:tabLst>
            </a:pPr>
            <a:r>
              <a:rPr lang="en-US" sz="2000" dirty="0">
                <a:hlinkClick r:id="rId12" action="ppaction://hlinksldjump"/>
              </a:rPr>
              <a:t>Outputs of Optimization</a:t>
            </a:r>
            <a:r>
              <a:rPr lang="en-US" sz="2000" dirty="0"/>
              <a:t>	Slide 45</a:t>
            </a:r>
          </a:p>
          <a:p>
            <a:pPr>
              <a:tabLst>
                <a:tab pos="8412480" algn="r"/>
              </a:tabLst>
            </a:pPr>
            <a:r>
              <a:rPr lang="en-US" sz="2000" dirty="0">
                <a:hlinkClick r:id="rId13" action="ppaction://hlinksldjump"/>
              </a:rPr>
              <a:t>Deployment Tips</a:t>
            </a:r>
            <a:r>
              <a:rPr lang="en-US" sz="2000" dirty="0"/>
              <a:t>	Slide 53</a:t>
            </a:r>
          </a:p>
        </p:txBody>
      </p:sp>
    </p:spTree>
    <p:extLst>
      <p:ext uri="{BB962C8B-B14F-4D97-AF65-F5344CB8AC3E}">
        <p14:creationId xmlns:p14="http://schemas.microsoft.com/office/powerpoint/2010/main" val="3049734792"/>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90" name="Group 46"/>
          <p:cNvGraphicFramePr>
            <a:graphicFrameLocks noGrp="1"/>
          </p:cNvGraphicFramePr>
          <p:nvPr>
            <p:extLst>
              <p:ext uri="{D42A27DB-BD31-4B8C-83A1-F6EECF244321}">
                <p14:modId xmlns:p14="http://schemas.microsoft.com/office/powerpoint/2010/main" val="3588244065"/>
              </p:ext>
            </p:extLst>
          </p:nvPr>
        </p:nvGraphicFramePr>
        <p:xfrm>
          <a:off x="304800" y="1371600"/>
          <a:ext cx="8382000" cy="2624138"/>
        </p:xfrm>
        <a:graphic>
          <a:graphicData uri="http://schemas.openxmlformats.org/drawingml/2006/table">
            <a:tbl>
              <a:tblPr/>
              <a:tblGrid>
                <a:gridCol w="1143000">
                  <a:extLst>
                    <a:ext uri="{9D8B030D-6E8A-4147-A177-3AD203B41FA5}">
                      <a16:colId xmlns:a16="http://schemas.microsoft.com/office/drawing/2014/main" val="20000"/>
                    </a:ext>
                  </a:extLst>
                </a:gridCol>
                <a:gridCol w="3505200">
                  <a:extLst>
                    <a:ext uri="{9D8B030D-6E8A-4147-A177-3AD203B41FA5}">
                      <a16:colId xmlns:a16="http://schemas.microsoft.com/office/drawing/2014/main" val="20001"/>
                    </a:ext>
                  </a:extLst>
                </a:gridCol>
                <a:gridCol w="3733800">
                  <a:extLst>
                    <a:ext uri="{9D8B030D-6E8A-4147-A177-3AD203B41FA5}">
                      <a16:colId xmlns:a16="http://schemas.microsoft.com/office/drawing/2014/main" val="20002"/>
                    </a:ext>
                  </a:extLst>
                </a:gridCol>
              </a:tblGrid>
              <a:tr h="609659">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ja-JP" altLang="en-US" sz="1900" b="0" i="0" u="none" strike="noStrike" cap="none" normalizeH="0" baseline="0" dirty="0">
                        <a:ln>
                          <a:noFill/>
                        </a:ln>
                        <a:solidFill>
                          <a:schemeClr val="tx1"/>
                        </a:solidFill>
                        <a:effectLst/>
                        <a:latin typeface="Arial" charset="0"/>
                        <a:ea typeface="ＭＳ Ｐゴシック" pitchFamily="34" charset="-128"/>
                      </a:endParaRP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1" i="0" u="none" strike="noStrike" cap="none" normalizeH="0" baseline="0" dirty="0">
                          <a:ln>
                            <a:noFill/>
                          </a:ln>
                          <a:solidFill>
                            <a:schemeClr val="bg1"/>
                          </a:solidFill>
                          <a:effectLst/>
                          <a:latin typeface="Arial" charset="0"/>
                          <a:ea typeface="ＭＳ Ｐゴシック" pitchFamily="34" charset="-128"/>
                        </a:rPr>
                        <a:t>Constraints</a:t>
                      </a:r>
                    </a:p>
                  </a:txBody>
                  <a:tcPr marL="92309" marR="92309" marT="46158" marB="4615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1" i="0" u="none" strike="noStrike" cap="none" normalizeH="0" baseline="0" dirty="0">
                          <a:ln>
                            <a:noFill/>
                          </a:ln>
                          <a:solidFill>
                            <a:schemeClr val="bg1"/>
                          </a:solidFill>
                          <a:effectLst/>
                          <a:latin typeface="Arial" charset="0"/>
                          <a:ea typeface="ＭＳ Ｐゴシック" pitchFamily="34" charset="-128"/>
                        </a:rPr>
                        <a:t>Equations</a:t>
                      </a:r>
                    </a:p>
                  </a:txBody>
                  <a:tcPr marL="92309" marR="92309" marT="46158" marB="4615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67149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TEST01</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Only formal inspections are allowed for KJ or prototyping.</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=IF(AND(RD_Decision&gt;1,RR_Decision&lt;3),1,0)</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7149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TEST02</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Manual coding requires formal inspection.</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=IF(AND(Code_Decision&lt;3,CR_Decision&lt;3),1,0)</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49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TEST03</a:t>
                      </a:r>
                    </a:p>
                  </a:txBody>
                  <a:tcPr marL="92309" marR="92309" marT="46158" marB="4615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Ad hoc unit testing cannot be used with formal inspections.</a:t>
                      </a:r>
                    </a:p>
                  </a:txBody>
                  <a:tcPr marL="92309" marR="92309" marT="46158" marB="461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=IF(AND(CR_Decision&gt;2,UT_Decision=1),1,0)</a:t>
                      </a:r>
                    </a:p>
                  </a:txBody>
                  <a:tcPr marL="92309" marR="92309" marT="46158" marB="4615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48152" name="Rectangle 39"/>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Examples of Defining Constraints in Excel</a:t>
            </a:r>
          </a:p>
        </p:txBody>
      </p:sp>
      <p:pic>
        <p:nvPicPr>
          <p:cNvPr id="48153" name="Picture 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4191000"/>
            <a:ext cx="5105400" cy="22431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66800"/>
            <a:ext cx="8320088"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itle 4"/>
          <p:cNvSpPr>
            <a:spLocks noGrp="1"/>
          </p:cNvSpPr>
          <p:nvPr>
            <p:ph type="title"/>
          </p:nvPr>
        </p:nvSpPr>
        <p:spPr>
          <a:xfrm>
            <a:off x="257175" y="546100"/>
            <a:ext cx="8505825" cy="344488"/>
          </a:xfrm>
        </p:spPr>
        <p:txBody>
          <a:bodyPr/>
          <a:lstStyle/>
          <a:p>
            <a:r>
              <a:rPr lang="en-US" altLang="en-US" dirty="0"/>
              <a:t>(7) Identify Optimization Parameters</a:t>
            </a:r>
          </a:p>
        </p:txBody>
      </p:sp>
      <p:sp>
        <p:nvSpPr>
          <p:cNvPr id="49156" name="Oval 14"/>
          <p:cNvSpPr>
            <a:spLocks noChangeArrowheads="1"/>
          </p:cNvSpPr>
          <p:nvPr/>
        </p:nvSpPr>
        <p:spPr bwMode="auto">
          <a:xfrm>
            <a:off x="6248400" y="5715000"/>
            <a:ext cx="20574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49157" name="Oval 14"/>
          <p:cNvSpPr>
            <a:spLocks noChangeArrowheads="1"/>
          </p:cNvSpPr>
          <p:nvPr/>
        </p:nvSpPr>
        <p:spPr bwMode="auto">
          <a:xfrm>
            <a:off x="257175" y="2286000"/>
            <a:ext cx="1038225"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49158" name="Oval 14"/>
          <p:cNvSpPr>
            <a:spLocks noChangeArrowheads="1"/>
          </p:cNvSpPr>
          <p:nvPr/>
        </p:nvSpPr>
        <p:spPr bwMode="auto">
          <a:xfrm>
            <a:off x="1922463" y="2209800"/>
            <a:ext cx="2819400" cy="6096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49159" name="Oval 14"/>
          <p:cNvSpPr>
            <a:spLocks noChangeArrowheads="1"/>
          </p:cNvSpPr>
          <p:nvPr/>
        </p:nvSpPr>
        <p:spPr bwMode="auto">
          <a:xfrm>
            <a:off x="1892300" y="4076700"/>
            <a:ext cx="3276600" cy="12192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66800"/>
            <a:ext cx="8458200"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Title 4"/>
          <p:cNvSpPr>
            <a:spLocks noGrp="1"/>
          </p:cNvSpPr>
          <p:nvPr>
            <p:ph type="title"/>
          </p:nvPr>
        </p:nvSpPr>
        <p:spPr>
          <a:xfrm>
            <a:off x="257175" y="546100"/>
            <a:ext cx="8505825" cy="344488"/>
          </a:xfrm>
        </p:spPr>
        <p:txBody>
          <a:bodyPr/>
          <a:lstStyle/>
          <a:p>
            <a:r>
              <a:rPr lang="en-US" altLang="en-US" dirty="0"/>
              <a:t>Completing the Advanced Options</a:t>
            </a:r>
          </a:p>
        </p:txBody>
      </p:sp>
      <p:sp>
        <p:nvSpPr>
          <p:cNvPr id="50180" name="Oval 14"/>
          <p:cNvSpPr>
            <a:spLocks noChangeArrowheads="1"/>
          </p:cNvSpPr>
          <p:nvPr/>
        </p:nvSpPr>
        <p:spPr bwMode="auto">
          <a:xfrm>
            <a:off x="3390900" y="4627563"/>
            <a:ext cx="1219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50181" name="AutoShape 6"/>
          <p:cNvSpPr>
            <a:spLocks noChangeArrowheads="1"/>
          </p:cNvSpPr>
          <p:nvPr/>
        </p:nvSpPr>
        <p:spPr bwMode="auto">
          <a:xfrm>
            <a:off x="609600" y="4191000"/>
            <a:ext cx="2438400" cy="1635460"/>
          </a:xfrm>
          <a:prstGeom prst="wedgeRoundRectCallout">
            <a:avLst>
              <a:gd name="adj1" fmla="val 31370"/>
              <a:gd name="adj2" fmla="val -67204"/>
              <a:gd name="adj3" fmla="val 16667"/>
            </a:avLst>
          </a:prstGeom>
          <a:solidFill>
            <a:srgbClr val="FFFFCC"/>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We won’t use these in class, but both would be options to consider seriously in real-world modeling.</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19200"/>
            <a:ext cx="8229600" cy="542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3" name="Title 4"/>
          <p:cNvSpPr>
            <a:spLocks noGrp="1"/>
          </p:cNvSpPr>
          <p:nvPr>
            <p:ph type="title"/>
          </p:nvPr>
        </p:nvSpPr>
        <p:spPr>
          <a:xfrm>
            <a:off x="257175" y="546100"/>
            <a:ext cx="8505825" cy="344488"/>
          </a:xfrm>
        </p:spPr>
        <p:txBody>
          <a:bodyPr/>
          <a:lstStyle/>
          <a:p>
            <a:r>
              <a:rPr lang="en-US" altLang="en-US" dirty="0"/>
              <a:t>(8) Run the Optimization</a:t>
            </a:r>
          </a:p>
        </p:txBody>
      </p:sp>
      <p:sp>
        <p:nvSpPr>
          <p:cNvPr id="51204" name="Oval 14"/>
          <p:cNvSpPr>
            <a:spLocks noChangeArrowheads="1"/>
          </p:cNvSpPr>
          <p:nvPr/>
        </p:nvSpPr>
        <p:spPr bwMode="auto">
          <a:xfrm>
            <a:off x="5562600" y="6172200"/>
            <a:ext cx="1219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9288" y="1676400"/>
            <a:ext cx="5181600" cy="414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Title 4"/>
          <p:cNvSpPr>
            <a:spLocks noGrp="1"/>
          </p:cNvSpPr>
          <p:nvPr>
            <p:ph type="title"/>
          </p:nvPr>
        </p:nvSpPr>
        <p:spPr>
          <a:xfrm>
            <a:off x="257175" y="546100"/>
            <a:ext cx="8505825" cy="344488"/>
          </a:xfrm>
        </p:spPr>
        <p:txBody>
          <a:bodyPr/>
          <a:lstStyle/>
          <a:p>
            <a:r>
              <a:rPr lang="en-US" altLang="en-US" dirty="0"/>
              <a:t>Run the Optimization – continued</a:t>
            </a:r>
          </a:p>
        </p:txBody>
      </p:sp>
      <p:sp>
        <p:nvSpPr>
          <p:cNvPr id="52228" name="Oval 14"/>
          <p:cNvSpPr>
            <a:spLocks noChangeArrowheads="1"/>
          </p:cNvSpPr>
          <p:nvPr/>
        </p:nvSpPr>
        <p:spPr bwMode="auto">
          <a:xfrm>
            <a:off x="2362200" y="1981200"/>
            <a:ext cx="12192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
        <p:nvSpPr>
          <p:cNvPr id="52229" name="AutoShape 6"/>
          <p:cNvSpPr>
            <a:spLocks noChangeArrowheads="1"/>
          </p:cNvSpPr>
          <p:nvPr/>
        </p:nvSpPr>
        <p:spPr bwMode="auto">
          <a:xfrm>
            <a:off x="5638800" y="1219200"/>
            <a:ext cx="3352800" cy="2432050"/>
          </a:xfrm>
          <a:prstGeom prst="wedgeRoundRectCallout">
            <a:avLst>
              <a:gd name="adj1" fmla="val -58204"/>
              <a:gd name="adj2" fmla="val -3106"/>
              <a:gd name="adj3" fmla="val 16667"/>
            </a:avLst>
          </a:prstGeom>
          <a:solidFill>
            <a:srgbClr val="FFFFCC"/>
          </a:solidFill>
          <a:ln w="9525">
            <a:solidFill>
              <a:schemeClr val="tx1"/>
            </a:solidFill>
            <a:miter lim="800000"/>
            <a:headEnd/>
            <a:tailEnd/>
          </a:ln>
        </p:spPr>
        <p:txBody>
          <a:bodyPr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en-US" sz="1800" dirty="0"/>
              <a:t>When optimization is completed, the Control Panel box for optimization will appear.</a:t>
            </a:r>
          </a:p>
          <a:p>
            <a:pPr eaLnBrk="1" hangingPunct="1">
              <a:spcBef>
                <a:spcPct val="30000"/>
              </a:spcBef>
              <a:spcAft>
                <a:spcPct val="0"/>
              </a:spcAft>
              <a:buSzTx/>
            </a:pPr>
            <a:endParaRPr lang="en-US" altLang="ja-JP" sz="1800" dirty="0"/>
          </a:p>
          <a:p>
            <a:pPr eaLnBrk="1" hangingPunct="1">
              <a:spcBef>
                <a:spcPct val="30000"/>
              </a:spcBef>
              <a:spcAft>
                <a:spcPct val="0"/>
              </a:spcAft>
              <a:buSzTx/>
            </a:pPr>
            <a:r>
              <a:rPr lang="en-US" altLang="ja-JP" sz="1800" dirty="0"/>
              <a:t>Choose Analyze &gt; OptQuest Charts</a:t>
            </a:r>
          </a:p>
        </p:txBody>
      </p:sp>
      <p:sp>
        <p:nvSpPr>
          <p:cNvPr id="52230" name="Oval 14"/>
          <p:cNvSpPr>
            <a:spLocks noChangeArrowheads="1"/>
          </p:cNvSpPr>
          <p:nvPr/>
        </p:nvSpPr>
        <p:spPr bwMode="auto">
          <a:xfrm>
            <a:off x="2362200" y="3978275"/>
            <a:ext cx="2667000" cy="441325"/>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4"/>
          <p:cNvSpPr>
            <a:spLocks noGrp="1"/>
          </p:cNvSpPr>
          <p:nvPr>
            <p:ph type="title"/>
          </p:nvPr>
        </p:nvSpPr>
        <p:spPr>
          <a:xfrm>
            <a:off x="257175" y="457200"/>
            <a:ext cx="8505825" cy="344488"/>
          </a:xfrm>
        </p:spPr>
        <p:txBody>
          <a:bodyPr/>
          <a:lstStyle/>
          <a:p>
            <a:r>
              <a:rPr lang="en-US" altLang="en-US" dirty="0"/>
              <a:t>Best Solution View</a:t>
            </a:r>
          </a:p>
        </p:txBody>
      </p:sp>
      <p:pic>
        <p:nvPicPr>
          <p:cNvPr id="53251"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757238"/>
            <a:ext cx="5075238" cy="597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4"/>
          <p:cNvSpPr>
            <a:spLocks noGrp="1"/>
          </p:cNvSpPr>
          <p:nvPr>
            <p:ph type="title"/>
          </p:nvPr>
        </p:nvSpPr>
        <p:spPr>
          <a:xfrm>
            <a:off x="257175" y="457200"/>
            <a:ext cx="8505825" cy="344488"/>
          </a:xfrm>
        </p:spPr>
        <p:txBody>
          <a:bodyPr/>
          <a:lstStyle/>
          <a:p>
            <a:r>
              <a:rPr lang="en-US" altLang="en-US" dirty="0"/>
              <a:t>Solutions Analysis View</a:t>
            </a:r>
          </a:p>
        </p:txBody>
      </p:sp>
      <p:pic>
        <p:nvPicPr>
          <p:cNvPr id="54275" name="Picture 2" descr="C:\Users\jmccurle\AppData\Local\Temp\SNAGHTML2d9a7d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828675"/>
            <a:ext cx="5029200" cy="592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6" name="Oval 14"/>
          <p:cNvSpPr>
            <a:spLocks noChangeArrowheads="1"/>
          </p:cNvSpPr>
          <p:nvPr/>
        </p:nvSpPr>
        <p:spPr bwMode="auto">
          <a:xfrm>
            <a:off x="1725613" y="914400"/>
            <a:ext cx="1627187" cy="6858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1000" dirty="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3550" y="3830638"/>
            <a:ext cx="3811588" cy="295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954088"/>
            <a:ext cx="3748088" cy="262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76788" y="3830638"/>
            <a:ext cx="3771900" cy="282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1"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3550" y="963613"/>
            <a:ext cx="3811588" cy="261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2" name="Rectangle 2"/>
          <p:cNvSpPr>
            <a:spLocks noGrp="1" noChangeArrowheads="1"/>
          </p:cNvSpPr>
          <p:nvPr>
            <p:ph type="title"/>
          </p:nvPr>
        </p:nvSpPr>
        <p:spPr>
          <a:xfrm>
            <a:off x="257175" y="546100"/>
            <a:ext cx="8505825" cy="344488"/>
          </a:xfrm>
        </p:spPr>
        <p:txBody>
          <a:bodyPr/>
          <a:lstStyle/>
          <a:p>
            <a:pPr eaLnBrk="1" hangingPunct="1"/>
            <a:r>
              <a:rPr lang="en-US" altLang="ja-JP" dirty="0">
                <a:ea typeface="ＭＳ Ｐゴシック" panose="020B0600070205080204" pitchFamily="34" charset="-128"/>
              </a:rPr>
              <a:t>(9) Interpret the Results</a:t>
            </a:r>
            <a:endParaRPr lang="en-US" altLang="en-US" dirty="0"/>
          </a:p>
        </p:txBody>
      </p:sp>
      <p:sp>
        <p:nvSpPr>
          <p:cNvPr id="55303" name="AutoShape 8"/>
          <p:cNvSpPr>
            <a:spLocks noChangeArrowheads="1"/>
          </p:cNvSpPr>
          <p:nvPr/>
        </p:nvSpPr>
        <p:spPr bwMode="auto">
          <a:xfrm>
            <a:off x="6721475" y="1555750"/>
            <a:ext cx="2362200" cy="990600"/>
          </a:xfrm>
          <a:prstGeom prst="wedgeRoundRectCallout">
            <a:avLst>
              <a:gd name="adj1" fmla="val -17204"/>
              <a:gd name="adj2" fmla="val 94551"/>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95% confident total cycle time won’t exceed 189 days</a:t>
            </a:r>
          </a:p>
        </p:txBody>
      </p:sp>
      <p:sp>
        <p:nvSpPr>
          <p:cNvPr id="55304" name="AutoShape 10"/>
          <p:cNvSpPr>
            <a:spLocks noChangeArrowheads="1"/>
          </p:cNvSpPr>
          <p:nvPr/>
        </p:nvSpPr>
        <p:spPr bwMode="auto">
          <a:xfrm>
            <a:off x="6750050" y="4495800"/>
            <a:ext cx="2286000" cy="1066800"/>
          </a:xfrm>
          <a:prstGeom prst="wedgeRoundRectCallout">
            <a:avLst>
              <a:gd name="adj1" fmla="val -15764"/>
              <a:gd name="adj2" fmla="val 92560"/>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95% confident overall costs won’t exceed $875K</a:t>
            </a:r>
          </a:p>
        </p:txBody>
      </p:sp>
      <p:sp>
        <p:nvSpPr>
          <p:cNvPr id="55305" name="AutoShape 11"/>
          <p:cNvSpPr>
            <a:spLocks noChangeArrowheads="1"/>
          </p:cNvSpPr>
          <p:nvPr/>
        </p:nvSpPr>
        <p:spPr bwMode="auto">
          <a:xfrm>
            <a:off x="2452688" y="1312863"/>
            <a:ext cx="2286000" cy="1295400"/>
          </a:xfrm>
          <a:prstGeom prst="wedgeRoundRectCallout">
            <a:avLst>
              <a:gd name="adj1" fmla="val -18125"/>
              <a:gd name="adj2" fmla="val 68505"/>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95% confident total development costs won’t exceed $474K</a:t>
            </a:r>
          </a:p>
        </p:txBody>
      </p:sp>
      <p:sp>
        <p:nvSpPr>
          <p:cNvPr id="55306" name="AutoShape 9"/>
          <p:cNvSpPr>
            <a:spLocks noChangeArrowheads="1"/>
          </p:cNvSpPr>
          <p:nvPr/>
        </p:nvSpPr>
        <p:spPr bwMode="auto">
          <a:xfrm>
            <a:off x="2362200" y="4648200"/>
            <a:ext cx="2438400" cy="1066800"/>
          </a:xfrm>
          <a:prstGeom prst="wedgeRoundRectCallout">
            <a:avLst>
              <a:gd name="adj1" fmla="val -11458"/>
              <a:gd name="adj2" fmla="val 92560"/>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95% confident total quality rework costs won’t exceed $333K</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42"/>
          <p:cNvSpPr>
            <a:spLocks noGrp="1" noChangeArrowheads="1"/>
          </p:cNvSpPr>
          <p:nvPr>
            <p:ph type="title"/>
          </p:nvPr>
        </p:nvSpPr>
        <p:spPr>
          <a:xfrm>
            <a:off x="257175" y="496888"/>
            <a:ext cx="8505825" cy="341312"/>
          </a:xfrm>
        </p:spPr>
        <p:txBody>
          <a:bodyPr/>
          <a:lstStyle/>
          <a:p>
            <a:pPr eaLnBrk="1" hangingPunct="1"/>
            <a:r>
              <a:rPr lang="en-US" altLang="ja-JP" dirty="0">
                <a:ea typeface="ＭＳ Ｐゴシック" panose="020B0600070205080204" pitchFamily="34" charset="-128"/>
              </a:rPr>
              <a:t>Summary of Simulations</a:t>
            </a:r>
            <a:endParaRPr lang="en-US" altLang="en-US" dirty="0"/>
          </a:p>
        </p:txBody>
      </p:sp>
      <p:graphicFrame>
        <p:nvGraphicFramePr>
          <p:cNvPr id="86319" name="Group 303"/>
          <p:cNvGraphicFramePr>
            <a:graphicFrameLocks noGrp="1"/>
          </p:cNvGraphicFramePr>
          <p:nvPr>
            <p:ph idx="1"/>
            <p:extLst>
              <p:ext uri="{D42A27DB-BD31-4B8C-83A1-F6EECF244321}">
                <p14:modId xmlns:p14="http://schemas.microsoft.com/office/powerpoint/2010/main" val="3310058924"/>
              </p:ext>
            </p:extLst>
          </p:nvPr>
        </p:nvGraphicFramePr>
        <p:xfrm>
          <a:off x="304800" y="899854"/>
          <a:ext cx="6489700" cy="5729546"/>
        </p:xfrm>
        <a:graphic>
          <a:graphicData uri="http://schemas.openxmlformats.org/drawingml/2006/table">
            <a:tbl>
              <a:tblPr/>
              <a:tblGrid>
                <a:gridCol w="1981200">
                  <a:extLst>
                    <a:ext uri="{9D8B030D-6E8A-4147-A177-3AD203B41FA5}">
                      <a16:colId xmlns:a16="http://schemas.microsoft.com/office/drawing/2014/main" val="20000"/>
                    </a:ext>
                  </a:extLst>
                </a:gridCol>
                <a:gridCol w="2384425">
                  <a:extLst>
                    <a:ext uri="{9D8B030D-6E8A-4147-A177-3AD203B41FA5}">
                      <a16:colId xmlns:a16="http://schemas.microsoft.com/office/drawing/2014/main" val="20001"/>
                    </a:ext>
                  </a:extLst>
                </a:gridCol>
                <a:gridCol w="2124075">
                  <a:extLst>
                    <a:ext uri="{9D8B030D-6E8A-4147-A177-3AD203B41FA5}">
                      <a16:colId xmlns:a16="http://schemas.microsoft.com/office/drawing/2014/main" val="20002"/>
                    </a:ext>
                  </a:extLst>
                </a:gridCol>
              </a:tblGrid>
              <a:tr h="832913">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Subprocesses</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Monte Carlo Simulation of Current Process</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Optimized for Overall Costs</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0"/>
                  </a:ext>
                </a:extLst>
              </a:tr>
              <a:tr h="586040">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Requirements Development</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Prototyping</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Traditional Spec Driven</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01"/>
                  </a:ext>
                </a:extLst>
              </a:tr>
              <a:tr h="586040">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Requirements Review</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Sampling Inspections</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02"/>
                  </a:ext>
                </a:extLst>
              </a:tr>
              <a:tr h="339167">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Design</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OOD</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OOD</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03"/>
                  </a:ext>
                </a:extLst>
              </a:tr>
              <a:tr h="586040">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Design Review</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Sampling Inspections</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04"/>
                  </a:ext>
                </a:extLst>
              </a:tr>
              <a:tr h="586040">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 Generation w/Reuse</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 Generation w/Reuse</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05"/>
                  </a:ext>
                </a:extLst>
              </a:tr>
              <a:tr h="609510">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 Review</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06"/>
                  </a:ext>
                </a:extLst>
              </a:tr>
              <a:tr h="339167">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Unit Test</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Ad Hoc</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Ad Hoc</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07"/>
                  </a:ext>
                </a:extLst>
              </a:tr>
              <a:tr h="339167">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Integration Test</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Hybrid</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Hybrid</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08"/>
                  </a:ext>
                </a:extLst>
              </a:tr>
              <a:tr h="586040">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System Test</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On Brassboard</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Production Hardware</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09"/>
                  </a:ext>
                </a:extLst>
              </a:tr>
              <a:tr h="339167">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Acceptance Test</a:t>
                      </a:r>
                    </a:p>
                  </a:txBody>
                  <a:tcPr marL="92309" marR="92309" marT="46147" marB="46147"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Medium Intensity</a:t>
                      </a:r>
                    </a:p>
                  </a:txBody>
                  <a:tcPr marL="92309" marR="92309" marT="46147" marB="46147"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rgbClr val="FFFF99"/>
                    </a:solidFill>
                  </a:tcPr>
                </a:tc>
                <a:tc>
                  <a:txBody>
                    <a:bodyPr/>
                    <a:lstStyle/>
                    <a:p>
                      <a:pPr marL="0" marR="0" lvl="0" indent="0" algn="l" defTabSz="914400" rtl="0" eaLnBrk="1" fontAlgn="base" latinLnBrk="0" hangingPunct="1">
                        <a:lnSpc>
                          <a:spcPct val="9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Low Intensity</a:t>
                      </a:r>
                    </a:p>
                  </a:txBody>
                  <a:tcPr marL="92309" marR="92309" marT="46147" marB="4614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rgbClr val="CCFFCC"/>
                    </a:solidFill>
                  </a:tcPr>
                </a:tc>
                <a:extLst>
                  <a:ext uri="{0D108BD9-81ED-4DB2-BD59-A6C34878D82A}">
                    <a16:rowId xmlns:a16="http://schemas.microsoft.com/office/drawing/2014/main" val="10010"/>
                  </a:ext>
                </a:extLst>
              </a:tr>
            </a:tbl>
          </a:graphicData>
        </a:graphic>
      </p:graphicFrame>
      <p:sp>
        <p:nvSpPr>
          <p:cNvPr id="56375" name="AutoShape 297"/>
          <p:cNvSpPr>
            <a:spLocks noChangeArrowheads="1"/>
          </p:cNvSpPr>
          <p:nvPr/>
        </p:nvSpPr>
        <p:spPr bwMode="auto">
          <a:xfrm>
            <a:off x="6934200" y="762000"/>
            <a:ext cx="2057400" cy="3886200"/>
          </a:xfrm>
          <a:prstGeom prst="wedgeRoundRectCallout">
            <a:avLst>
              <a:gd name="adj1" fmla="val -65662"/>
              <a:gd name="adj2" fmla="val -30208"/>
              <a:gd name="adj3" fmla="val 16667"/>
            </a:avLst>
          </a:prstGeom>
          <a:solidFill>
            <a:srgbClr val="FFFFCC"/>
          </a:solidFill>
          <a:ln w="9525">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en-US" sz="1800" dirty="0"/>
              <a:t>Overall Cost is computed such  that Quality is more important than Cycle Time (e.g., the penalty for exceeding 100 days is only $1000 per day, making cycle time a negligible factor).</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3"/>
          <p:cNvSpPr>
            <a:spLocks noGrp="1" noChangeArrowheads="1"/>
          </p:cNvSpPr>
          <p:nvPr>
            <p:ph type="title"/>
          </p:nvPr>
        </p:nvSpPr>
        <p:spPr>
          <a:xfrm>
            <a:off x="257175" y="546100"/>
            <a:ext cx="8505825" cy="344710"/>
          </a:xfrm>
        </p:spPr>
        <p:txBody>
          <a:bodyPr/>
          <a:lstStyle/>
          <a:p>
            <a:pPr eaLnBrk="1" hangingPunct="1"/>
            <a:r>
              <a:rPr lang="en-US" altLang="ja-JP" dirty="0">
                <a:ea typeface="ＭＳ Ｐゴシック" panose="020B0600070205080204" pitchFamily="34" charset="-128"/>
              </a:rPr>
              <a:t>Summary of Simulations – continued</a:t>
            </a:r>
            <a:endParaRPr lang="en-US" altLang="en-US" dirty="0"/>
          </a:p>
        </p:txBody>
      </p:sp>
      <p:graphicFrame>
        <p:nvGraphicFramePr>
          <p:cNvPr id="88186" name="Group 122"/>
          <p:cNvGraphicFramePr>
            <a:graphicFrameLocks noGrp="1"/>
          </p:cNvGraphicFramePr>
          <p:nvPr>
            <p:ph idx="1"/>
            <p:extLst>
              <p:ext uri="{D42A27DB-BD31-4B8C-83A1-F6EECF244321}">
                <p14:modId xmlns:p14="http://schemas.microsoft.com/office/powerpoint/2010/main" val="1225247254"/>
              </p:ext>
            </p:extLst>
          </p:nvPr>
        </p:nvGraphicFramePr>
        <p:xfrm>
          <a:off x="304800" y="2454275"/>
          <a:ext cx="6781800" cy="3792583"/>
        </p:xfrm>
        <a:graphic>
          <a:graphicData uri="http://schemas.openxmlformats.org/drawingml/2006/table">
            <a:tbl>
              <a:tblPr/>
              <a:tblGrid>
                <a:gridCol w="3262313">
                  <a:extLst>
                    <a:ext uri="{9D8B030D-6E8A-4147-A177-3AD203B41FA5}">
                      <a16:colId xmlns:a16="http://schemas.microsoft.com/office/drawing/2014/main" val="20000"/>
                    </a:ext>
                  </a:extLst>
                </a:gridCol>
                <a:gridCol w="1727200">
                  <a:extLst>
                    <a:ext uri="{9D8B030D-6E8A-4147-A177-3AD203B41FA5}">
                      <a16:colId xmlns:a16="http://schemas.microsoft.com/office/drawing/2014/main" val="20001"/>
                    </a:ext>
                  </a:extLst>
                </a:gridCol>
                <a:gridCol w="1792287">
                  <a:extLst>
                    <a:ext uri="{9D8B030D-6E8A-4147-A177-3AD203B41FA5}">
                      <a16:colId xmlns:a16="http://schemas.microsoft.com/office/drawing/2014/main" val="20002"/>
                    </a:ext>
                  </a:extLst>
                </a:gridCol>
              </a:tblGrid>
              <a:tr h="1189524">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endParaRPr kumimoji="0" lang="en-US" altLang="ja-JP" sz="1800" b="0" i="0" u="none" strike="noStrike" cap="none" normalizeH="0" baseline="0" dirty="0">
                        <a:ln>
                          <a:noFill/>
                        </a:ln>
                        <a:solidFill>
                          <a:schemeClr val="tx1"/>
                        </a:solidFill>
                        <a:effectLst/>
                        <a:latin typeface="Arial" charset="0"/>
                        <a:ea typeface="ＭＳ Ｐゴシック" pitchFamily="34" charset="-128"/>
                      </a:endParaRPr>
                    </a:p>
                  </a:txBody>
                  <a:tcPr marL="92309" marR="92309" marT="46145" marB="461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Monte Carlo Simulation of Current Process</a:t>
                      </a:r>
                    </a:p>
                  </a:txBody>
                  <a:tcPr marL="92309" marR="92309" marT="46145" marB="461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1" i="0" u="none" strike="noStrike" cap="none" normalizeH="0" baseline="0" dirty="0">
                          <a:ln>
                            <a:noFill/>
                          </a:ln>
                          <a:solidFill>
                            <a:schemeClr val="tx1"/>
                          </a:solidFill>
                          <a:effectLst/>
                          <a:latin typeface="Arial" charset="0"/>
                          <a:ea typeface="ＭＳ Ｐゴシック" pitchFamily="34" charset="-128"/>
                        </a:rPr>
                        <a:t>Optimized for </a:t>
                      </a:r>
                      <a:r>
                        <a:rPr kumimoji="0" lang="en-US" sz="1800" b="1" i="0" u="none" strike="noStrike" cap="none" normalizeH="0" baseline="0" dirty="0">
                          <a:ln>
                            <a:noFill/>
                          </a:ln>
                          <a:solidFill>
                            <a:schemeClr val="tx1"/>
                          </a:solidFill>
                          <a:effectLst/>
                          <a:latin typeface="Arial" charset="0"/>
                        </a:rPr>
                        <a:t>Overall Costs</a:t>
                      </a:r>
                    </a:p>
                  </a:txBody>
                  <a:tcPr marL="92309" marR="92309" marT="46145" marB="4614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0"/>
                  </a:ext>
                </a:extLst>
              </a:tr>
              <a:tr h="68091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Total Development Costs</a:t>
                      </a:r>
                    </a:p>
                  </a:txBody>
                  <a:tcPr marL="92309" marR="92309" marT="46145" marB="461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$487K</a:t>
                      </a:r>
                    </a:p>
                  </a:txBody>
                  <a:tcPr marL="92309" marR="92309" marT="46145" marB="461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a:t>
                      </a:r>
                      <a:r>
                        <a:rPr kumimoji="0" lang="en-US" altLang="ja-JP" sz="1800" b="0" i="0" u="none" strike="noStrike" cap="none" normalizeH="0" baseline="0" dirty="0">
                          <a:ln>
                            <a:noFill/>
                          </a:ln>
                          <a:solidFill>
                            <a:schemeClr val="tx1"/>
                          </a:solidFill>
                          <a:effectLst/>
                          <a:latin typeface="Arial" charset="0"/>
                          <a:ea typeface="ＭＳ Ｐゴシック" pitchFamily="34" charset="-128"/>
                        </a:rPr>
                        <a:t>474</a:t>
                      </a:r>
                      <a:r>
                        <a:rPr kumimoji="0" lang="en-US" sz="1800" b="0" i="0" u="none" strike="noStrike" cap="none" normalizeH="0" baseline="0" dirty="0">
                          <a:ln>
                            <a:noFill/>
                          </a:ln>
                          <a:solidFill>
                            <a:schemeClr val="tx1"/>
                          </a:solidFill>
                          <a:effectLst/>
                          <a:latin typeface="Arial" charset="0"/>
                        </a:rPr>
                        <a:t>K</a:t>
                      </a:r>
                    </a:p>
                  </a:txBody>
                  <a:tcPr marL="92309" marR="92309" marT="46145" marB="461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1"/>
                  </a:ext>
                </a:extLst>
              </a:tr>
              <a:tr h="6396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Total Cycle Time</a:t>
                      </a:r>
                    </a:p>
                  </a:txBody>
                  <a:tcPr marL="92309" marR="92309" marT="46145" marB="461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244 days</a:t>
                      </a:r>
                    </a:p>
                  </a:txBody>
                  <a:tcPr marL="92309" marR="92309" marT="46145" marB="461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1</a:t>
                      </a:r>
                      <a:r>
                        <a:rPr kumimoji="0" lang="en-US" altLang="ja-JP" sz="1800" b="0" i="0" u="none" strike="noStrike" cap="none" normalizeH="0" baseline="0" dirty="0">
                          <a:ln>
                            <a:noFill/>
                          </a:ln>
                          <a:solidFill>
                            <a:schemeClr val="tx1"/>
                          </a:solidFill>
                          <a:effectLst/>
                          <a:latin typeface="Arial" charset="0"/>
                          <a:ea typeface="ＭＳ Ｐゴシック" pitchFamily="34" charset="-128"/>
                        </a:rPr>
                        <a:t>80</a:t>
                      </a:r>
                      <a:r>
                        <a:rPr kumimoji="0" lang="en-US" sz="1800" b="0" i="0" u="none" strike="noStrike" cap="none" normalizeH="0" baseline="0" dirty="0">
                          <a:ln>
                            <a:noFill/>
                          </a:ln>
                          <a:solidFill>
                            <a:schemeClr val="tx1"/>
                          </a:solidFill>
                          <a:effectLst/>
                          <a:latin typeface="Arial" charset="0"/>
                        </a:rPr>
                        <a:t> days</a:t>
                      </a:r>
                    </a:p>
                  </a:txBody>
                  <a:tcPr marL="92309" marR="92309" marT="46145" marB="461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2"/>
                  </a:ext>
                </a:extLst>
              </a:tr>
              <a:tr h="64123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Total Quality Rework Costs</a:t>
                      </a:r>
                    </a:p>
                  </a:txBody>
                  <a:tcPr marL="92309" marR="92309" marT="46145" marB="461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$346K</a:t>
                      </a:r>
                    </a:p>
                  </a:txBody>
                  <a:tcPr marL="92309" marR="92309" marT="46145" marB="461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$3</a:t>
                      </a:r>
                      <a:r>
                        <a:rPr kumimoji="0" lang="en-US" altLang="ja-JP" sz="1800" b="0" i="0" u="none" strike="noStrike" cap="none" normalizeH="0" baseline="0" dirty="0">
                          <a:ln>
                            <a:noFill/>
                          </a:ln>
                          <a:solidFill>
                            <a:schemeClr val="tx1"/>
                          </a:solidFill>
                          <a:effectLst/>
                          <a:latin typeface="Arial" charset="0"/>
                          <a:ea typeface="ＭＳ Ｐゴシック" pitchFamily="34" charset="-128"/>
                        </a:rPr>
                        <a:t>33</a:t>
                      </a:r>
                      <a:r>
                        <a:rPr kumimoji="0" lang="en-US" sz="1800" b="0" i="0" u="none" strike="noStrike" cap="none" normalizeH="0" baseline="0" dirty="0">
                          <a:ln>
                            <a:noFill/>
                          </a:ln>
                          <a:solidFill>
                            <a:schemeClr val="tx1"/>
                          </a:solidFill>
                          <a:effectLst/>
                          <a:latin typeface="Arial" charset="0"/>
                        </a:rPr>
                        <a:t>K</a:t>
                      </a:r>
                    </a:p>
                  </a:txBody>
                  <a:tcPr marL="92309" marR="92309" marT="46145" marB="461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3"/>
                  </a:ext>
                </a:extLst>
              </a:tr>
              <a:tr h="64123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Overall Costs</a:t>
                      </a:r>
                    </a:p>
                  </a:txBody>
                  <a:tcPr marL="92309" marR="92309" marT="46145" marB="461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$956K</a:t>
                      </a:r>
                    </a:p>
                  </a:txBody>
                  <a:tcPr marL="92309" marR="92309" marT="46145" marB="4614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dirty="0">
                          <a:ln>
                            <a:noFill/>
                          </a:ln>
                          <a:solidFill>
                            <a:schemeClr val="tx1"/>
                          </a:solidFill>
                          <a:effectLst/>
                          <a:latin typeface="Arial" charset="0"/>
                        </a:rPr>
                        <a:t>$8</a:t>
                      </a:r>
                      <a:r>
                        <a:rPr kumimoji="0" lang="en-US" altLang="ja-JP" sz="1800" b="0" i="0" u="none" strike="noStrike" cap="none" normalizeH="0" baseline="0" dirty="0">
                          <a:ln>
                            <a:noFill/>
                          </a:ln>
                          <a:solidFill>
                            <a:schemeClr val="tx1"/>
                          </a:solidFill>
                          <a:effectLst/>
                          <a:latin typeface="Arial" charset="0"/>
                          <a:ea typeface="ＭＳ Ｐゴシック" pitchFamily="34" charset="-128"/>
                        </a:rPr>
                        <a:t>75</a:t>
                      </a:r>
                      <a:r>
                        <a:rPr kumimoji="0" lang="en-US" sz="1800" b="0" i="0" u="none" strike="noStrike" cap="none" normalizeH="0" baseline="0" dirty="0">
                          <a:ln>
                            <a:noFill/>
                          </a:ln>
                          <a:solidFill>
                            <a:schemeClr val="tx1"/>
                          </a:solidFill>
                          <a:effectLst/>
                          <a:latin typeface="Arial" charset="0"/>
                        </a:rPr>
                        <a:t>K</a:t>
                      </a:r>
                    </a:p>
                  </a:txBody>
                  <a:tcPr marL="92309" marR="92309" marT="46145" marB="461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4"/>
                  </a:ext>
                </a:extLst>
              </a:tr>
            </a:tbl>
          </a:graphicData>
        </a:graphic>
      </p:graphicFrame>
      <p:sp>
        <p:nvSpPr>
          <p:cNvPr id="57375" name="Text Box 25"/>
          <p:cNvSpPr txBox="1">
            <a:spLocks noChangeArrowheads="1"/>
          </p:cNvSpPr>
          <p:nvPr/>
        </p:nvSpPr>
        <p:spPr bwMode="auto">
          <a:xfrm>
            <a:off x="304800" y="1295400"/>
            <a:ext cx="562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b="1" dirty="0"/>
              <a:t>Results (95% confident results won’t exceed)</a:t>
            </a:r>
            <a:endParaRPr lang="en-US" altLang="en-US" sz="2000" b="1" dirty="0"/>
          </a:p>
        </p:txBody>
      </p:sp>
      <p:sp>
        <p:nvSpPr>
          <p:cNvPr id="57376" name="AutoShape 123"/>
          <p:cNvSpPr>
            <a:spLocks noChangeArrowheads="1"/>
          </p:cNvSpPr>
          <p:nvPr/>
        </p:nvSpPr>
        <p:spPr bwMode="auto">
          <a:xfrm>
            <a:off x="7162800" y="1600200"/>
            <a:ext cx="1905000" cy="2971800"/>
          </a:xfrm>
          <a:prstGeom prst="wedgeRoundRectCallout">
            <a:avLst>
              <a:gd name="adj1" fmla="val -57750"/>
              <a:gd name="adj2" fmla="val -11750"/>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Optimized Process with the small schedule slip  penalty</a:t>
            </a:r>
          </a:p>
          <a:p>
            <a:pPr eaLnBrk="1" hangingPunct="1">
              <a:spcBef>
                <a:spcPct val="30000"/>
              </a:spcBef>
              <a:spcAft>
                <a:spcPct val="0"/>
              </a:spcAft>
              <a:buSzTx/>
            </a:pPr>
            <a:r>
              <a:rPr lang="en-US" altLang="ja-JP" sz="1800" dirty="0"/>
              <a:t>The penalty for  exceeding 100 days is only $1000 per day </a:t>
            </a:r>
          </a:p>
        </p:txBody>
      </p:sp>
      <p:sp>
        <p:nvSpPr>
          <p:cNvPr id="57377" name="AutoShape 124"/>
          <p:cNvSpPr>
            <a:spLocks noChangeArrowheads="1"/>
          </p:cNvSpPr>
          <p:nvPr/>
        </p:nvSpPr>
        <p:spPr bwMode="auto">
          <a:xfrm>
            <a:off x="3200400" y="1905000"/>
            <a:ext cx="2057400" cy="457200"/>
          </a:xfrm>
          <a:prstGeom prst="wedgeRoundRectCallout">
            <a:avLst>
              <a:gd name="adj1" fmla="val 21759"/>
              <a:gd name="adj2" fmla="val 95139"/>
              <a:gd name="adj3" fmla="val 16667"/>
            </a:avLst>
          </a:prstGeom>
          <a:solidFill>
            <a:srgbClr val="FFFFCC"/>
          </a:solidFill>
          <a:ln w="9525" algn="ctr">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1800" dirty="0"/>
              <a:t>Original Process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dirty="0"/>
              <a:t>Learning Objectives</a:t>
            </a:r>
          </a:p>
        </p:txBody>
      </p:sp>
      <p:sp>
        <p:nvSpPr>
          <p:cNvPr id="9219" name="Rectangle 3"/>
          <p:cNvSpPr>
            <a:spLocks noGrp="1" noChangeArrowheads="1"/>
          </p:cNvSpPr>
          <p:nvPr>
            <p:ph type="body" idx="1"/>
          </p:nvPr>
        </p:nvSpPr>
        <p:spPr/>
        <p:txBody>
          <a:bodyPr/>
          <a:lstStyle/>
          <a:p>
            <a:pPr eaLnBrk="1" hangingPunct="1">
              <a:buSzPct val="90000"/>
              <a:buFont typeface="Arial" panose="020B0604020202020204" pitchFamily="34" charset="0"/>
              <a:buChar char="•"/>
            </a:pPr>
            <a:r>
              <a:rPr lang="en-US" altLang="en-US" dirty="0"/>
              <a:t>Understand what optimization modeling is and how to use it with Monte Carlo simulation</a:t>
            </a:r>
          </a:p>
          <a:p>
            <a:pPr eaLnBrk="1" hangingPunct="1">
              <a:buSzPct val="90000"/>
              <a:buFont typeface="Arial" panose="020B0604020202020204" pitchFamily="34" charset="0"/>
              <a:buChar char="•"/>
            </a:pPr>
            <a:r>
              <a:rPr lang="en-US" altLang="en-US" dirty="0"/>
              <a:t>Apply optimization modeling in the Pico laptop case to evaluate</a:t>
            </a:r>
            <a:r>
              <a:rPr lang="en-US" altLang="ja-JP" dirty="0">
                <a:ea typeface="ＭＳ Ｐゴシック" panose="020B0600070205080204" pitchFamily="34" charset="-128"/>
              </a:rPr>
              <a:t> </a:t>
            </a:r>
            <a:r>
              <a:rPr lang="en-US" altLang="en-US" dirty="0"/>
              <a:t>the standard organizational development process</a:t>
            </a:r>
            <a:r>
              <a:rPr lang="en-US" altLang="ja-JP" dirty="0">
                <a:ea typeface="ＭＳ Ｐゴシック" panose="020B0600070205080204" pitchFamily="34" charset="-128"/>
              </a:rPr>
              <a:t> and compose the best process</a:t>
            </a:r>
            <a:endParaRPr lang="en-US" altLang="en-US" dirty="0"/>
          </a:p>
          <a:p>
            <a:pPr eaLnBrk="1" hangingPunct="1">
              <a:buSzPct val="90000"/>
              <a:buFont typeface="Arial" panose="020B0604020202020204" pitchFamily="34" charset="0"/>
              <a:buChar char="•"/>
            </a:pPr>
            <a:r>
              <a:rPr lang="en-US" altLang="en-US" dirty="0"/>
              <a:t>Recognize that optimization modeling combined with Monte Carlo simulation could also be used to evaluate and optimize product design parameters</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Group Exercise</a:t>
            </a:r>
            <a:endParaRPr lang="en-US" altLang="en-US" dirty="0"/>
          </a:p>
        </p:txBody>
      </p:sp>
      <p:sp>
        <p:nvSpPr>
          <p:cNvPr id="58371" name="Rectangle 3"/>
          <p:cNvSpPr>
            <a:spLocks noGrp="1" noChangeArrowheads="1"/>
          </p:cNvSpPr>
          <p:nvPr>
            <p:ph type="body" idx="1"/>
          </p:nvPr>
        </p:nvSpPr>
        <p:spPr/>
        <p:txBody>
          <a:bodyPr/>
          <a:lstStyle/>
          <a:p>
            <a:pPr marL="0" indent="0" eaLnBrk="1" hangingPunct="1"/>
            <a:r>
              <a:rPr lang="en-US" altLang="ja-JP" dirty="0">
                <a:ea typeface="ＭＳ Ｐゴシック" panose="020B0600070205080204" pitchFamily="34" charset="-128"/>
              </a:rPr>
              <a:t>What are the best subprocess choices, if penalty costs for being late to market (days over 100-day standard duration) are changed from $1,000 to $100,000 per day?</a:t>
            </a:r>
            <a:endParaRPr lang="en-US" altLang="en-US" dirty="0"/>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Create a Simulation Model of the Problem</a:t>
            </a:r>
          </a:p>
        </p:txBody>
      </p:sp>
      <p:sp>
        <p:nvSpPr>
          <p:cNvPr id="59395" name="Rectangle 3"/>
          <p:cNvSpPr>
            <a:spLocks noGrp="1" noChangeArrowheads="1"/>
          </p:cNvSpPr>
          <p:nvPr>
            <p:ph type="body" sz="half" idx="1"/>
          </p:nvPr>
        </p:nvSpPr>
        <p:spPr>
          <a:xfrm>
            <a:off x="304800" y="2209800"/>
            <a:ext cx="8458200" cy="2514600"/>
          </a:xfrm>
        </p:spPr>
        <p:txBody>
          <a:bodyPr/>
          <a:lstStyle/>
          <a:p>
            <a:pPr marL="361950" indent="-361950" eaLnBrk="1" hangingPunct="1">
              <a:buSzTx/>
            </a:pPr>
            <a:r>
              <a:rPr lang="en-US" altLang="ja-JP" sz="2000" dirty="0">
                <a:ea typeface="ＭＳ Ｐゴシック" panose="020B0600070205080204" pitchFamily="34" charset="-128"/>
              </a:rPr>
              <a:t>Select “U67” and change late penalty costs from $1,000 to $100,000</a:t>
            </a:r>
          </a:p>
        </p:txBody>
      </p:sp>
      <p:grpSp>
        <p:nvGrpSpPr>
          <p:cNvPr id="59396" name="Group 4"/>
          <p:cNvGrpSpPr>
            <a:grpSpLocks/>
          </p:cNvGrpSpPr>
          <p:nvPr/>
        </p:nvGrpSpPr>
        <p:grpSpPr bwMode="auto">
          <a:xfrm>
            <a:off x="228600" y="1381125"/>
            <a:ext cx="5670550" cy="600075"/>
            <a:chOff x="316" y="774"/>
            <a:chExt cx="4111" cy="378"/>
          </a:xfrm>
        </p:grpSpPr>
        <p:sp>
          <p:nvSpPr>
            <p:cNvPr id="59409" name="File"/>
            <p:cNvSpPr>
              <a:spLocks noEditPoints="1" noChangeArrowheads="1"/>
            </p:cNvSpPr>
            <p:nvPr/>
          </p:nvSpPr>
          <p:spPr bwMode="auto">
            <a:xfrm>
              <a:off x="316" y="774"/>
              <a:ext cx="4056" cy="378"/>
            </a:xfrm>
            <a:custGeom>
              <a:avLst/>
              <a:gdLst>
                <a:gd name="T0" fmla="*/ 2062 w 21600"/>
                <a:gd name="T1" fmla="*/ 57 h 21600"/>
                <a:gd name="T2" fmla="*/ 0 w 21600"/>
                <a:gd name="T3" fmla="*/ 189 h 21600"/>
                <a:gd name="T4" fmla="*/ 2028 w 21600"/>
                <a:gd name="T5" fmla="*/ 378 h 21600"/>
                <a:gd name="T6" fmla="*/ 4056 w 21600"/>
                <a:gd name="T7" fmla="*/ 189 h 21600"/>
                <a:gd name="T8" fmla="*/ 0 w 21600"/>
                <a:gd name="T9" fmla="*/ 378 h 21600"/>
                <a:gd name="T10" fmla="*/ 4056 w 21600"/>
                <a:gd name="T11" fmla="*/ 378 h 21600"/>
                <a:gd name="T12" fmla="*/ 0 60000 65536"/>
                <a:gd name="T13" fmla="*/ 0 60000 65536"/>
                <a:gd name="T14" fmla="*/ 0 60000 65536"/>
                <a:gd name="T15" fmla="*/ 0 60000 65536"/>
                <a:gd name="T16" fmla="*/ 0 60000 65536"/>
                <a:gd name="T17" fmla="*/ 0 60000 65536"/>
                <a:gd name="T18" fmla="*/ 1086 w 21600"/>
                <a:gd name="T19" fmla="*/ 4629 h 21600"/>
                <a:gd name="T20" fmla="*/ 20636 w 21600"/>
                <a:gd name="T21" fmla="*/ 20286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lnTo>
                    <a:pt x="19790" y="3240"/>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endParaRPr lang="en-US" dirty="0"/>
            </a:p>
          </p:txBody>
        </p:sp>
        <p:sp>
          <p:nvSpPr>
            <p:cNvPr id="59410" name="Rectangle 6"/>
            <p:cNvSpPr>
              <a:spLocks noChangeArrowheads="1"/>
            </p:cNvSpPr>
            <p:nvPr/>
          </p:nvSpPr>
          <p:spPr bwMode="auto">
            <a:xfrm>
              <a:off x="336" y="864"/>
              <a:ext cx="409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50000"/>
                </a:spcBef>
                <a:spcAft>
                  <a:spcPct val="0"/>
                </a:spcAft>
                <a:buSzTx/>
              </a:pPr>
              <a:r>
                <a:rPr lang="en-US" altLang="ja-JP" sz="2000" dirty="0"/>
                <a:t>Open “Composition Example-Quality-Opt-Ex.xls”</a:t>
              </a:r>
              <a:endParaRPr lang="en-US" altLang="en-US" sz="2000" dirty="0"/>
            </a:p>
          </p:txBody>
        </p:sp>
      </p:grpSp>
      <p:graphicFrame>
        <p:nvGraphicFramePr>
          <p:cNvPr id="120856" name="Group 24"/>
          <p:cNvGraphicFramePr>
            <a:graphicFrameLocks noGrp="1"/>
          </p:cNvGraphicFramePr>
          <p:nvPr>
            <p:ph sz="half" idx="2"/>
            <p:extLst>
              <p:ext uri="{D42A27DB-BD31-4B8C-83A1-F6EECF244321}">
                <p14:modId xmlns:p14="http://schemas.microsoft.com/office/powerpoint/2010/main" val="3279599659"/>
              </p:ext>
            </p:extLst>
          </p:nvPr>
        </p:nvGraphicFramePr>
        <p:xfrm>
          <a:off x="381000" y="2706688"/>
          <a:ext cx="8458200" cy="2093912"/>
        </p:xfrm>
        <a:graphic>
          <a:graphicData uri="http://schemas.openxmlformats.org/drawingml/2006/table">
            <a:tbl>
              <a:tblPr/>
              <a:tblGrid>
                <a:gridCol w="1676400">
                  <a:extLst>
                    <a:ext uri="{9D8B030D-6E8A-4147-A177-3AD203B41FA5}">
                      <a16:colId xmlns:a16="http://schemas.microsoft.com/office/drawing/2014/main" val="20000"/>
                    </a:ext>
                  </a:extLst>
                </a:gridCol>
                <a:gridCol w="6781800">
                  <a:extLst>
                    <a:ext uri="{9D8B030D-6E8A-4147-A177-3AD203B41FA5}">
                      <a16:colId xmlns:a16="http://schemas.microsoft.com/office/drawing/2014/main" val="20001"/>
                    </a:ext>
                  </a:extLst>
                </a:gridCol>
              </a:tblGrid>
              <a:tr h="688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ja-JP" altLang="en-US" sz="1900" b="0" i="0" u="none" strike="noStrike" cap="none" normalizeH="0" baseline="0" dirty="0">
                        <a:ln>
                          <a:noFill/>
                        </a:ln>
                        <a:solidFill>
                          <a:schemeClr val="bg1"/>
                        </a:solidFill>
                        <a:effectLst/>
                        <a:latin typeface="Arial" charset="0"/>
                        <a:ea typeface="ＭＳ Ｐゴシック" pitchFamily="34" charset="-128"/>
                      </a:endParaRP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Formula</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140493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Overall costs</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(development) efforts} + {Total quality rework costs} +{{{Totals cycle time} – 100 (days)} * 100000 (dollars)}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59408" name="Text Box 18"/>
          <p:cNvSpPr txBox="1">
            <a:spLocks noChangeArrowheads="1"/>
          </p:cNvSpPr>
          <p:nvPr/>
        </p:nvSpPr>
        <p:spPr bwMode="auto">
          <a:xfrm>
            <a:off x="3505200" y="4267200"/>
            <a:ext cx="3311525" cy="376238"/>
          </a:xfrm>
          <a:prstGeom prst="rect">
            <a:avLst/>
          </a:prstGeom>
          <a:solidFill>
            <a:schemeClr val="accent1"/>
          </a:solidFill>
          <a:ln w="9525">
            <a:solidFill>
              <a:schemeClr val="tx1"/>
            </a:solidFill>
            <a:miter lim="800000"/>
            <a:headEnd/>
            <a:tailEnd/>
          </a:ln>
        </p:spPr>
        <p:txBody>
          <a:bodyPr wrap="none" lIns="92309" tIns="46154" rIns="92309" bIns="46154">
            <a:spAutoFit/>
          </a:bodyPr>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en-US" sz="1800" dirty="0"/>
              <a:t>=U63+U65+(U64-100)*100000</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7175" y="546100"/>
            <a:ext cx="8505825" cy="344710"/>
          </a:xfrm>
        </p:spPr>
        <p:txBody>
          <a:bodyPr/>
          <a:lstStyle/>
          <a:p>
            <a:pPr eaLnBrk="1" hangingPunct="1"/>
            <a:r>
              <a:rPr lang="en-US" altLang="ja-JP" dirty="0">
                <a:ea typeface="ＭＳ Ｐゴシック" panose="020B0600070205080204" pitchFamily="34" charset="-128"/>
              </a:rPr>
              <a:t>Group Exercise </a:t>
            </a:r>
            <a:r>
              <a:rPr lang="en-US" altLang="en-US" dirty="0"/>
              <a:t>–</a:t>
            </a:r>
            <a:r>
              <a:rPr lang="en-US" altLang="ja-JP" dirty="0">
                <a:ea typeface="ＭＳ Ｐゴシック" panose="020B0600070205080204" pitchFamily="34" charset="-128"/>
              </a:rPr>
              <a:t> Debrief</a:t>
            </a:r>
            <a:endParaRPr lang="en-US" altLang="en-US" dirty="0">
              <a:ea typeface="ＭＳ Ｐゴシック" panose="020B0600070205080204" pitchFamily="34" charset="-128"/>
            </a:endParaRPr>
          </a:p>
        </p:txBody>
      </p:sp>
      <p:sp>
        <p:nvSpPr>
          <p:cNvPr id="60419" name="Rectangle 3"/>
          <p:cNvSpPr>
            <a:spLocks noGrp="1" noChangeArrowheads="1"/>
          </p:cNvSpPr>
          <p:nvPr>
            <p:ph type="body" idx="1"/>
          </p:nvPr>
        </p:nvSpPr>
        <p:spPr/>
        <p:txBody>
          <a:bodyPr/>
          <a:lstStyle/>
          <a:p>
            <a:pPr marL="0" indent="0" eaLnBrk="1" hangingPunct="1"/>
            <a:r>
              <a:rPr lang="en-US" altLang="ja-JP" dirty="0">
                <a:ea typeface="ＭＳ Ｐゴシック" panose="020B0600070205080204" pitchFamily="34" charset="-128"/>
              </a:rPr>
              <a:t>See handout</a:t>
            </a:r>
            <a:endParaRPr lang="en-US" altLang="en-US" dirty="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3200" b="1" dirty="0">
              <a:solidFill>
                <a:schemeClr val="bg1"/>
              </a:solidFill>
            </a:endParaRPr>
          </a:p>
        </p:txBody>
      </p:sp>
      <p:grpSp>
        <p:nvGrpSpPr>
          <p:cNvPr id="61443" name="Group 3"/>
          <p:cNvGrpSpPr>
            <a:grpSpLocks/>
          </p:cNvGrpSpPr>
          <p:nvPr/>
        </p:nvGrpSpPr>
        <p:grpSpPr bwMode="auto">
          <a:xfrm>
            <a:off x="20638" y="1079500"/>
            <a:ext cx="2671762" cy="4014788"/>
            <a:chOff x="13" y="15"/>
            <a:chExt cx="2741" cy="3858"/>
          </a:xfrm>
        </p:grpSpPr>
        <p:sp>
          <p:nvSpPr>
            <p:cNvPr id="61445" name="Freeform 4"/>
            <p:cNvSpPr>
              <a:spLocks noChangeAspect="1"/>
            </p:cNvSpPr>
            <p:nvPr/>
          </p:nvSpPr>
          <p:spPr bwMode="auto">
            <a:xfrm>
              <a:off x="13" y="2190"/>
              <a:ext cx="1009" cy="98"/>
            </a:xfrm>
            <a:custGeom>
              <a:avLst/>
              <a:gdLst>
                <a:gd name="T0" fmla="*/ 1024 w 1004"/>
                <a:gd name="T1" fmla="*/ 0 h 98"/>
                <a:gd name="T2" fmla="*/ 0 w 1004"/>
                <a:gd name="T3" fmla="*/ 0 h 98"/>
                <a:gd name="T4" fmla="*/ 0 w 1004"/>
                <a:gd name="T5" fmla="*/ 98 h 98"/>
                <a:gd name="T6" fmla="*/ 926 w 1004"/>
                <a:gd name="T7" fmla="*/ 98 h 98"/>
                <a:gd name="T8" fmla="*/ 102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46" name="Freeform 5"/>
            <p:cNvSpPr>
              <a:spLocks noChangeAspect="1"/>
            </p:cNvSpPr>
            <p:nvPr/>
          </p:nvSpPr>
          <p:spPr bwMode="auto">
            <a:xfrm>
              <a:off x="13" y="1016"/>
              <a:ext cx="411" cy="98"/>
            </a:xfrm>
            <a:custGeom>
              <a:avLst/>
              <a:gdLst>
                <a:gd name="T0" fmla="*/ 319 w 409"/>
                <a:gd name="T1" fmla="*/ 0 h 98"/>
                <a:gd name="T2" fmla="*/ 0 w 409"/>
                <a:gd name="T3" fmla="*/ 0 h 98"/>
                <a:gd name="T4" fmla="*/ 0 w 409"/>
                <a:gd name="T5" fmla="*/ 98 h 98"/>
                <a:gd name="T6" fmla="*/ 417 w 409"/>
                <a:gd name="T7" fmla="*/ 98 h 98"/>
                <a:gd name="T8" fmla="*/ 319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47" name="Freeform 6"/>
            <p:cNvSpPr>
              <a:spLocks noChangeAspect="1"/>
            </p:cNvSpPr>
            <p:nvPr/>
          </p:nvSpPr>
          <p:spPr bwMode="auto">
            <a:xfrm>
              <a:off x="13" y="2789"/>
              <a:ext cx="420" cy="107"/>
            </a:xfrm>
            <a:custGeom>
              <a:avLst/>
              <a:gdLst>
                <a:gd name="T0" fmla="*/ 426 w 418"/>
                <a:gd name="T1" fmla="*/ 0 h 107"/>
                <a:gd name="T2" fmla="*/ 0 w 418"/>
                <a:gd name="T3" fmla="*/ 0 h 107"/>
                <a:gd name="T4" fmla="*/ 0 w 418"/>
                <a:gd name="T5" fmla="*/ 107 h 107"/>
                <a:gd name="T6" fmla="*/ 316 w 418"/>
                <a:gd name="T7" fmla="*/ 107 h 107"/>
                <a:gd name="T8" fmla="*/ 426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48" name="Freeform 7"/>
            <p:cNvSpPr>
              <a:spLocks noChangeAspect="1"/>
            </p:cNvSpPr>
            <p:nvPr/>
          </p:nvSpPr>
          <p:spPr bwMode="auto">
            <a:xfrm>
              <a:off x="13" y="1599"/>
              <a:ext cx="1009" cy="98"/>
            </a:xfrm>
            <a:custGeom>
              <a:avLst/>
              <a:gdLst>
                <a:gd name="T0" fmla="*/ 926 w 1004"/>
                <a:gd name="T1" fmla="*/ 0 h 98"/>
                <a:gd name="T2" fmla="*/ 0 w 1004"/>
                <a:gd name="T3" fmla="*/ 0 h 98"/>
                <a:gd name="T4" fmla="*/ 0 w 1004"/>
                <a:gd name="T5" fmla="*/ 98 h 98"/>
                <a:gd name="T6" fmla="*/ 1024 w 1004"/>
                <a:gd name="T7" fmla="*/ 98 h 98"/>
                <a:gd name="T8" fmla="*/ 92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49" name="Freeform 8"/>
            <p:cNvSpPr>
              <a:spLocks noChangeAspect="1"/>
            </p:cNvSpPr>
            <p:nvPr/>
          </p:nvSpPr>
          <p:spPr bwMode="auto">
            <a:xfrm>
              <a:off x="13" y="1222"/>
              <a:ext cx="2277" cy="286"/>
            </a:xfrm>
            <a:custGeom>
              <a:avLst/>
              <a:gdLst>
                <a:gd name="T0" fmla="*/ 0 w 2266"/>
                <a:gd name="T1" fmla="*/ 289 h 285"/>
                <a:gd name="T2" fmla="*/ 2310 w 2266"/>
                <a:gd name="T3" fmla="*/ 289 h 285"/>
                <a:gd name="T4" fmla="*/ 2022 w 2266"/>
                <a:gd name="T5" fmla="*/ 0 h 285"/>
                <a:gd name="T6" fmla="*/ 0 w 2266"/>
                <a:gd name="T7" fmla="*/ 0 h 285"/>
                <a:gd name="T8" fmla="*/ 0 w 2266"/>
                <a:gd name="T9" fmla="*/ 289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50" name="Freeform 9"/>
            <p:cNvSpPr>
              <a:spLocks noChangeAspect="1"/>
            </p:cNvSpPr>
            <p:nvPr/>
          </p:nvSpPr>
          <p:spPr bwMode="auto">
            <a:xfrm>
              <a:off x="13" y="2395"/>
              <a:ext cx="2286" cy="286"/>
            </a:xfrm>
            <a:custGeom>
              <a:avLst/>
              <a:gdLst>
                <a:gd name="T0" fmla="*/ 0 w 2275"/>
                <a:gd name="T1" fmla="*/ 289 h 285"/>
                <a:gd name="T2" fmla="*/ 2031 w 2275"/>
                <a:gd name="T3" fmla="*/ 289 h 285"/>
                <a:gd name="T4" fmla="*/ 2319 w 2275"/>
                <a:gd name="T5" fmla="*/ 0 h 285"/>
                <a:gd name="T6" fmla="*/ 0 w 2275"/>
                <a:gd name="T7" fmla="*/ 0 h 285"/>
                <a:gd name="T8" fmla="*/ 0 w 2275"/>
                <a:gd name="T9" fmla="*/ 289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51" name="Freeform 10"/>
            <p:cNvSpPr>
              <a:spLocks noChangeAspect="1"/>
            </p:cNvSpPr>
            <p:nvPr/>
          </p:nvSpPr>
          <p:spPr bwMode="auto">
            <a:xfrm>
              <a:off x="13" y="1805"/>
              <a:ext cx="2741" cy="286"/>
            </a:xfrm>
            <a:custGeom>
              <a:avLst/>
              <a:gdLst>
                <a:gd name="T0" fmla="*/ 2634 w 2728"/>
                <a:gd name="T1" fmla="*/ 0 h 285"/>
                <a:gd name="T2" fmla="*/ 0 w 2728"/>
                <a:gd name="T3" fmla="*/ 0 h 285"/>
                <a:gd name="T4" fmla="*/ 0 w 2728"/>
                <a:gd name="T5" fmla="*/ 289 h 285"/>
                <a:gd name="T6" fmla="*/ 2634 w 2728"/>
                <a:gd name="T7" fmla="*/ 289 h 285"/>
                <a:gd name="T8" fmla="*/ 2780 w 2728"/>
                <a:gd name="T9" fmla="*/ 142 h 285"/>
                <a:gd name="T10" fmla="*/ 2634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52" name="Freeform 11"/>
            <p:cNvSpPr>
              <a:spLocks noChangeAspect="1"/>
            </p:cNvSpPr>
            <p:nvPr/>
          </p:nvSpPr>
          <p:spPr bwMode="auto">
            <a:xfrm>
              <a:off x="13" y="2994"/>
              <a:ext cx="1679" cy="286"/>
            </a:xfrm>
            <a:custGeom>
              <a:avLst/>
              <a:gdLst>
                <a:gd name="T0" fmla="*/ 0 w 1671"/>
                <a:gd name="T1" fmla="*/ 289 h 285"/>
                <a:gd name="T2" fmla="*/ 1414 w 1671"/>
                <a:gd name="T3" fmla="*/ 289 h 285"/>
                <a:gd name="T4" fmla="*/ 1703 w 1671"/>
                <a:gd name="T5" fmla="*/ 0 h 285"/>
                <a:gd name="T6" fmla="*/ 0 w 1671"/>
                <a:gd name="T7" fmla="*/ 0 h 285"/>
                <a:gd name="T8" fmla="*/ 0 w 1671"/>
                <a:gd name="T9" fmla="*/ 289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53" name="Freeform 12"/>
            <p:cNvSpPr>
              <a:spLocks noChangeAspect="1"/>
            </p:cNvSpPr>
            <p:nvPr/>
          </p:nvSpPr>
          <p:spPr bwMode="auto">
            <a:xfrm>
              <a:off x="13" y="3588"/>
              <a:ext cx="1071" cy="285"/>
            </a:xfrm>
            <a:custGeom>
              <a:avLst/>
              <a:gdLst>
                <a:gd name="T0" fmla="*/ 0 w 1066"/>
                <a:gd name="T1" fmla="*/ 288 h 284"/>
                <a:gd name="T2" fmla="*/ 798 w 1066"/>
                <a:gd name="T3" fmla="*/ 288 h 284"/>
                <a:gd name="T4" fmla="*/ 1086 w 1066"/>
                <a:gd name="T5" fmla="*/ 0 h 284"/>
                <a:gd name="T6" fmla="*/ 0 w 1066"/>
                <a:gd name="T7" fmla="*/ 0 h 284"/>
                <a:gd name="T8" fmla="*/ 0 w 1066"/>
                <a:gd name="T9" fmla="*/ 288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54" name="Freeform 13"/>
            <p:cNvSpPr>
              <a:spLocks noChangeAspect="1"/>
            </p:cNvSpPr>
            <p:nvPr/>
          </p:nvSpPr>
          <p:spPr bwMode="auto">
            <a:xfrm>
              <a:off x="13" y="15"/>
              <a:ext cx="1089" cy="286"/>
            </a:xfrm>
            <a:custGeom>
              <a:avLst/>
              <a:gdLst>
                <a:gd name="T0" fmla="*/ 0 w 1084"/>
                <a:gd name="T1" fmla="*/ 289 h 285"/>
                <a:gd name="T2" fmla="*/ 1104 w 1084"/>
                <a:gd name="T3" fmla="*/ 289 h 285"/>
                <a:gd name="T4" fmla="*/ 816 w 1084"/>
                <a:gd name="T5" fmla="*/ 0 h 285"/>
                <a:gd name="T6" fmla="*/ 0 w 1084"/>
                <a:gd name="T7" fmla="*/ 0 h 285"/>
                <a:gd name="T8" fmla="*/ 0 w 1084"/>
                <a:gd name="T9" fmla="*/ 289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1455" name="Freeform 14"/>
            <p:cNvSpPr>
              <a:spLocks noChangeAspect="1"/>
            </p:cNvSpPr>
            <p:nvPr/>
          </p:nvSpPr>
          <p:spPr bwMode="auto">
            <a:xfrm>
              <a:off x="13" y="614"/>
              <a:ext cx="1688" cy="286"/>
            </a:xfrm>
            <a:custGeom>
              <a:avLst/>
              <a:gdLst>
                <a:gd name="T0" fmla="*/ 0 w 1680"/>
                <a:gd name="T1" fmla="*/ 289 h 285"/>
                <a:gd name="T2" fmla="*/ 1712 w 1680"/>
                <a:gd name="T3" fmla="*/ 289 h 285"/>
                <a:gd name="T4" fmla="*/ 1423 w 1680"/>
                <a:gd name="T5" fmla="*/ 0 h 285"/>
                <a:gd name="T6" fmla="*/ 0 w 1680"/>
                <a:gd name="T7" fmla="*/ 0 h 285"/>
                <a:gd name="T8" fmla="*/ 0 w 1680"/>
                <a:gd name="T9" fmla="*/ 289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grpSp>
      <p:sp>
        <p:nvSpPr>
          <p:cNvPr id="61444"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en-US" sz="3200" b="1" dirty="0">
                <a:solidFill>
                  <a:schemeClr val="bg1"/>
                </a:solidFill>
              </a:rPr>
              <a:t>Deployment Tips</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Deployment Tips</a:t>
            </a:r>
          </a:p>
        </p:txBody>
      </p:sp>
      <p:sp>
        <p:nvSpPr>
          <p:cNvPr id="63491" name="Rectangle 4"/>
          <p:cNvSpPr>
            <a:spLocks noGrp="1" noChangeArrowheads="1"/>
          </p:cNvSpPr>
          <p:nvPr>
            <p:ph type="body" idx="1"/>
          </p:nvPr>
        </p:nvSpPr>
        <p:spPr>
          <a:xfrm>
            <a:off x="304800" y="1295400"/>
            <a:ext cx="8455025" cy="5334000"/>
          </a:xfrm>
          <a:noFill/>
        </p:spPr>
        <p:txBody>
          <a:bodyPr/>
          <a:lstStyle/>
          <a:p>
            <a:pPr marL="0" indent="0" eaLnBrk="1" hangingPunct="1"/>
            <a:r>
              <a:rPr lang="en-US" altLang="en-US" sz="2000" dirty="0"/>
              <a:t>Determine whether there are multiple goals to optimize for.</a:t>
            </a:r>
          </a:p>
          <a:p>
            <a:pPr marL="0" indent="0" eaLnBrk="1" hangingPunct="1"/>
            <a:r>
              <a:rPr lang="en-US" altLang="en-US" sz="2000" dirty="0"/>
              <a:t>Attempt to develop one equation that satisfactorily quantifies a consolidation of the multiple goals. (This can be accomplished by translating all goals to a common unit, such as dollars or hours.)</a:t>
            </a:r>
          </a:p>
          <a:p>
            <a:pPr marL="0" indent="0" eaLnBrk="1" hangingPunct="1"/>
            <a:r>
              <a:rPr lang="en-US" altLang="en-US" sz="2000" dirty="0"/>
              <a:t>Identify constraints related to the goals and factors in the model.</a:t>
            </a:r>
          </a:p>
          <a:p>
            <a:pPr marL="0" indent="0" eaLnBrk="1" hangingPunct="1"/>
            <a:r>
              <a:rPr lang="en-US" altLang="en-US" sz="2000" dirty="0"/>
              <a:t>If the goal is complicated and Boolean logic is needed to describe it, program a logical test in a spreadsheet cell rather than using the goal window in OptQuest.</a:t>
            </a:r>
          </a:p>
          <a:p>
            <a:pPr marL="0" indent="0" eaLnBrk="1" hangingPunct="1"/>
            <a:r>
              <a:rPr lang="en-US" altLang="en-US" sz="2000" dirty="0"/>
              <a:t>Remember to sanity-test the optimization model. Optimization models cannot always guarantee that an absolute optimum solution has been found – especially with nonlinear relationships between factors and with outcomes.</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3200" b="1" dirty="0">
              <a:solidFill>
                <a:schemeClr val="bg1"/>
              </a:solidFill>
            </a:endParaRPr>
          </a:p>
        </p:txBody>
      </p:sp>
      <p:grpSp>
        <p:nvGrpSpPr>
          <p:cNvPr id="64515" name="Group 3"/>
          <p:cNvGrpSpPr>
            <a:grpSpLocks/>
          </p:cNvGrpSpPr>
          <p:nvPr/>
        </p:nvGrpSpPr>
        <p:grpSpPr bwMode="auto">
          <a:xfrm>
            <a:off x="20638" y="1079500"/>
            <a:ext cx="2671762" cy="4014788"/>
            <a:chOff x="13" y="15"/>
            <a:chExt cx="2741" cy="3858"/>
          </a:xfrm>
        </p:grpSpPr>
        <p:sp>
          <p:nvSpPr>
            <p:cNvPr id="64517" name="Freeform 4"/>
            <p:cNvSpPr>
              <a:spLocks noChangeAspect="1"/>
            </p:cNvSpPr>
            <p:nvPr/>
          </p:nvSpPr>
          <p:spPr bwMode="auto">
            <a:xfrm>
              <a:off x="13" y="2190"/>
              <a:ext cx="1009" cy="98"/>
            </a:xfrm>
            <a:custGeom>
              <a:avLst/>
              <a:gdLst>
                <a:gd name="T0" fmla="*/ 1024 w 1004"/>
                <a:gd name="T1" fmla="*/ 0 h 98"/>
                <a:gd name="T2" fmla="*/ 0 w 1004"/>
                <a:gd name="T3" fmla="*/ 0 h 98"/>
                <a:gd name="T4" fmla="*/ 0 w 1004"/>
                <a:gd name="T5" fmla="*/ 98 h 98"/>
                <a:gd name="T6" fmla="*/ 926 w 1004"/>
                <a:gd name="T7" fmla="*/ 98 h 98"/>
                <a:gd name="T8" fmla="*/ 102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18" name="Freeform 5"/>
            <p:cNvSpPr>
              <a:spLocks noChangeAspect="1"/>
            </p:cNvSpPr>
            <p:nvPr/>
          </p:nvSpPr>
          <p:spPr bwMode="auto">
            <a:xfrm>
              <a:off x="13" y="1016"/>
              <a:ext cx="411" cy="98"/>
            </a:xfrm>
            <a:custGeom>
              <a:avLst/>
              <a:gdLst>
                <a:gd name="T0" fmla="*/ 319 w 409"/>
                <a:gd name="T1" fmla="*/ 0 h 98"/>
                <a:gd name="T2" fmla="*/ 0 w 409"/>
                <a:gd name="T3" fmla="*/ 0 h 98"/>
                <a:gd name="T4" fmla="*/ 0 w 409"/>
                <a:gd name="T5" fmla="*/ 98 h 98"/>
                <a:gd name="T6" fmla="*/ 417 w 409"/>
                <a:gd name="T7" fmla="*/ 98 h 98"/>
                <a:gd name="T8" fmla="*/ 319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19" name="Freeform 6"/>
            <p:cNvSpPr>
              <a:spLocks noChangeAspect="1"/>
            </p:cNvSpPr>
            <p:nvPr/>
          </p:nvSpPr>
          <p:spPr bwMode="auto">
            <a:xfrm>
              <a:off x="13" y="2789"/>
              <a:ext cx="420" cy="107"/>
            </a:xfrm>
            <a:custGeom>
              <a:avLst/>
              <a:gdLst>
                <a:gd name="T0" fmla="*/ 426 w 418"/>
                <a:gd name="T1" fmla="*/ 0 h 107"/>
                <a:gd name="T2" fmla="*/ 0 w 418"/>
                <a:gd name="T3" fmla="*/ 0 h 107"/>
                <a:gd name="T4" fmla="*/ 0 w 418"/>
                <a:gd name="T5" fmla="*/ 107 h 107"/>
                <a:gd name="T6" fmla="*/ 316 w 418"/>
                <a:gd name="T7" fmla="*/ 107 h 107"/>
                <a:gd name="T8" fmla="*/ 426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20" name="Freeform 7"/>
            <p:cNvSpPr>
              <a:spLocks noChangeAspect="1"/>
            </p:cNvSpPr>
            <p:nvPr/>
          </p:nvSpPr>
          <p:spPr bwMode="auto">
            <a:xfrm>
              <a:off x="13" y="1599"/>
              <a:ext cx="1009" cy="98"/>
            </a:xfrm>
            <a:custGeom>
              <a:avLst/>
              <a:gdLst>
                <a:gd name="T0" fmla="*/ 926 w 1004"/>
                <a:gd name="T1" fmla="*/ 0 h 98"/>
                <a:gd name="T2" fmla="*/ 0 w 1004"/>
                <a:gd name="T3" fmla="*/ 0 h 98"/>
                <a:gd name="T4" fmla="*/ 0 w 1004"/>
                <a:gd name="T5" fmla="*/ 98 h 98"/>
                <a:gd name="T6" fmla="*/ 1024 w 1004"/>
                <a:gd name="T7" fmla="*/ 98 h 98"/>
                <a:gd name="T8" fmla="*/ 92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21" name="Freeform 8"/>
            <p:cNvSpPr>
              <a:spLocks noChangeAspect="1"/>
            </p:cNvSpPr>
            <p:nvPr/>
          </p:nvSpPr>
          <p:spPr bwMode="auto">
            <a:xfrm>
              <a:off x="13" y="1222"/>
              <a:ext cx="2277" cy="286"/>
            </a:xfrm>
            <a:custGeom>
              <a:avLst/>
              <a:gdLst>
                <a:gd name="T0" fmla="*/ 0 w 2266"/>
                <a:gd name="T1" fmla="*/ 289 h 285"/>
                <a:gd name="T2" fmla="*/ 2310 w 2266"/>
                <a:gd name="T3" fmla="*/ 289 h 285"/>
                <a:gd name="T4" fmla="*/ 2022 w 2266"/>
                <a:gd name="T5" fmla="*/ 0 h 285"/>
                <a:gd name="T6" fmla="*/ 0 w 2266"/>
                <a:gd name="T7" fmla="*/ 0 h 285"/>
                <a:gd name="T8" fmla="*/ 0 w 2266"/>
                <a:gd name="T9" fmla="*/ 289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22" name="Freeform 9"/>
            <p:cNvSpPr>
              <a:spLocks noChangeAspect="1"/>
            </p:cNvSpPr>
            <p:nvPr/>
          </p:nvSpPr>
          <p:spPr bwMode="auto">
            <a:xfrm>
              <a:off x="13" y="2395"/>
              <a:ext cx="2286" cy="286"/>
            </a:xfrm>
            <a:custGeom>
              <a:avLst/>
              <a:gdLst>
                <a:gd name="T0" fmla="*/ 0 w 2275"/>
                <a:gd name="T1" fmla="*/ 289 h 285"/>
                <a:gd name="T2" fmla="*/ 2031 w 2275"/>
                <a:gd name="T3" fmla="*/ 289 h 285"/>
                <a:gd name="T4" fmla="*/ 2319 w 2275"/>
                <a:gd name="T5" fmla="*/ 0 h 285"/>
                <a:gd name="T6" fmla="*/ 0 w 2275"/>
                <a:gd name="T7" fmla="*/ 0 h 285"/>
                <a:gd name="T8" fmla="*/ 0 w 2275"/>
                <a:gd name="T9" fmla="*/ 289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23" name="Freeform 10"/>
            <p:cNvSpPr>
              <a:spLocks noChangeAspect="1"/>
            </p:cNvSpPr>
            <p:nvPr/>
          </p:nvSpPr>
          <p:spPr bwMode="auto">
            <a:xfrm>
              <a:off x="13" y="1805"/>
              <a:ext cx="2741" cy="286"/>
            </a:xfrm>
            <a:custGeom>
              <a:avLst/>
              <a:gdLst>
                <a:gd name="T0" fmla="*/ 2634 w 2728"/>
                <a:gd name="T1" fmla="*/ 0 h 285"/>
                <a:gd name="T2" fmla="*/ 0 w 2728"/>
                <a:gd name="T3" fmla="*/ 0 h 285"/>
                <a:gd name="T4" fmla="*/ 0 w 2728"/>
                <a:gd name="T5" fmla="*/ 289 h 285"/>
                <a:gd name="T6" fmla="*/ 2634 w 2728"/>
                <a:gd name="T7" fmla="*/ 289 h 285"/>
                <a:gd name="T8" fmla="*/ 2780 w 2728"/>
                <a:gd name="T9" fmla="*/ 142 h 285"/>
                <a:gd name="T10" fmla="*/ 2634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24" name="Freeform 11"/>
            <p:cNvSpPr>
              <a:spLocks noChangeAspect="1"/>
            </p:cNvSpPr>
            <p:nvPr/>
          </p:nvSpPr>
          <p:spPr bwMode="auto">
            <a:xfrm>
              <a:off x="13" y="2994"/>
              <a:ext cx="1679" cy="286"/>
            </a:xfrm>
            <a:custGeom>
              <a:avLst/>
              <a:gdLst>
                <a:gd name="T0" fmla="*/ 0 w 1671"/>
                <a:gd name="T1" fmla="*/ 289 h 285"/>
                <a:gd name="T2" fmla="*/ 1414 w 1671"/>
                <a:gd name="T3" fmla="*/ 289 h 285"/>
                <a:gd name="T4" fmla="*/ 1703 w 1671"/>
                <a:gd name="T5" fmla="*/ 0 h 285"/>
                <a:gd name="T6" fmla="*/ 0 w 1671"/>
                <a:gd name="T7" fmla="*/ 0 h 285"/>
                <a:gd name="T8" fmla="*/ 0 w 1671"/>
                <a:gd name="T9" fmla="*/ 289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25" name="Freeform 12"/>
            <p:cNvSpPr>
              <a:spLocks noChangeAspect="1"/>
            </p:cNvSpPr>
            <p:nvPr/>
          </p:nvSpPr>
          <p:spPr bwMode="auto">
            <a:xfrm>
              <a:off x="13" y="3588"/>
              <a:ext cx="1071" cy="285"/>
            </a:xfrm>
            <a:custGeom>
              <a:avLst/>
              <a:gdLst>
                <a:gd name="T0" fmla="*/ 0 w 1066"/>
                <a:gd name="T1" fmla="*/ 288 h 284"/>
                <a:gd name="T2" fmla="*/ 798 w 1066"/>
                <a:gd name="T3" fmla="*/ 288 h 284"/>
                <a:gd name="T4" fmla="*/ 1086 w 1066"/>
                <a:gd name="T5" fmla="*/ 0 h 284"/>
                <a:gd name="T6" fmla="*/ 0 w 1066"/>
                <a:gd name="T7" fmla="*/ 0 h 284"/>
                <a:gd name="T8" fmla="*/ 0 w 1066"/>
                <a:gd name="T9" fmla="*/ 288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26" name="Freeform 13"/>
            <p:cNvSpPr>
              <a:spLocks noChangeAspect="1"/>
            </p:cNvSpPr>
            <p:nvPr/>
          </p:nvSpPr>
          <p:spPr bwMode="auto">
            <a:xfrm>
              <a:off x="13" y="15"/>
              <a:ext cx="1089" cy="286"/>
            </a:xfrm>
            <a:custGeom>
              <a:avLst/>
              <a:gdLst>
                <a:gd name="T0" fmla="*/ 0 w 1084"/>
                <a:gd name="T1" fmla="*/ 289 h 285"/>
                <a:gd name="T2" fmla="*/ 1104 w 1084"/>
                <a:gd name="T3" fmla="*/ 289 h 285"/>
                <a:gd name="T4" fmla="*/ 816 w 1084"/>
                <a:gd name="T5" fmla="*/ 0 h 285"/>
                <a:gd name="T6" fmla="*/ 0 w 1084"/>
                <a:gd name="T7" fmla="*/ 0 h 285"/>
                <a:gd name="T8" fmla="*/ 0 w 1084"/>
                <a:gd name="T9" fmla="*/ 289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4527" name="Freeform 14"/>
            <p:cNvSpPr>
              <a:spLocks noChangeAspect="1"/>
            </p:cNvSpPr>
            <p:nvPr/>
          </p:nvSpPr>
          <p:spPr bwMode="auto">
            <a:xfrm>
              <a:off x="13" y="614"/>
              <a:ext cx="1688" cy="286"/>
            </a:xfrm>
            <a:custGeom>
              <a:avLst/>
              <a:gdLst>
                <a:gd name="T0" fmla="*/ 0 w 1680"/>
                <a:gd name="T1" fmla="*/ 289 h 285"/>
                <a:gd name="T2" fmla="*/ 1712 w 1680"/>
                <a:gd name="T3" fmla="*/ 289 h 285"/>
                <a:gd name="T4" fmla="*/ 1423 w 1680"/>
                <a:gd name="T5" fmla="*/ 0 h 285"/>
                <a:gd name="T6" fmla="*/ 0 w 1680"/>
                <a:gd name="T7" fmla="*/ 0 h 285"/>
                <a:gd name="T8" fmla="*/ 0 w 1680"/>
                <a:gd name="T9" fmla="*/ 289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grpSp>
      <p:sp>
        <p:nvSpPr>
          <p:cNvPr id="64516"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en-US" sz="3200" b="1" dirty="0">
                <a:solidFill>
                  <a:schemeClr val="bg1"/>
                </a:solidFill>
              </a:rPr>
              <a:t>Summary</a:t>
            </a: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dirty="0"/>
              <a:t>Summary</a:t>
            </a:r>
          </a:p>
        </p:txBody>
      </p:sp>
      <p:sp>
        <p:nvSpPr>
          <p:cNvPr id="66563" name="Rectangle 3"/>
          <p:cNvSpPr>
            <a:spLocks noGrp="1" noChangeArrowheads="1"/>
          </p:cNvSpPr>
          <p:nvPr>
            <p:ph type="body" idx="1"/>
          </p:nvPr>
        </p:nvSpPr>
        <p:spPr>
          <a:xfrm>
            <a:off x="304800" y="1295400"/>
            <a:ext cx="8455025" cy="5334000"/>
          </a:xfrm>
        </p:spPr>
        <p:txBody>
          <a:bodyPr/>
          <a:lstStyle/>
          <a:p>
            <a:pPr marL="0" indent="0" eaLnBrk="1" hangingPunct="1"/>
            <a:r>
              <a:rPr lang="en-US" altLang="en-US" sz="2000" dirty="0"/>
              <a:t>Optimization modeling was demonstrated as a practical and time-saving approach to identifying the process </a:t>
            </a:r>
            <a:r>
              <a:rPr lang="en-US" altLang="ja-JP" sz="2000" dirty="0">
                <a:ea typeface="ＭＳ Ｐゴシック" panose="020B0600070205080204" pitchFamily="34" charset="-128"/>
              </a:rPr>
              <a:t>compos</a:t>
            </a:r>
            <a:r>
              <a:rPr lang="en-US" altLang="en-US" sz="2000" dirty="0"/>
              <a:t>ing that the Pico laptop team should pursue</a:t>
            </a:r>
            <a:r>
              <a:rPr lang="en-US" altLang="ja-JP" sz="2000" dirty="0">
                <a:ea typeface="ＭＳ Ｐゴシック" panose="020B0600070205080204" pitchFamily="34" charset="-128"/>
              </a:rPr>
              <a:t> to maximize product quality and achieve on-time customer delivery</a:t>
            </a:r>
            <a:r>
              <a:rPr lang="en-US" altLang="en-US" sz="2000" dirty="0"/>
              <a:t>.</a:t>
            </a:r>
          </a:p>
          <a:p>
            <a:pPr marL="0" indent="0" eaLnBrk="1" hangingPunct="1"/>
            <a:r>
              <a:rPr lang="en-US" altLang="en-US" sz="2000" dirty="0"/>
              <a:t>Practitioners can do optimization modeling easily with off-the-shelf tools.</a:t>
            </a:r>
          </a:p>
          <a:p>
            <a:pPr marL="0" indent="0" eaLnBrk="1" hangingPunct="1"/>
            <a:r>
              <a:rPr lang="en-US" altLang="en-US" sz="2000" dirty="0"/>
              <a:t>Optimization modeling can be used not only for process definition optimization but also for optimizing product design in terms of known design factors and performance outcomes.</a:t>
            </a: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3200" b="1" dirty="0">
              <a:solidFill>
                <a:schemeClr val="bg1"/>
              </a:solidFill>
            </a:endParaRPr>
          </a:p>
        </p:txBody>
      </p:sp>
      <p:grpSp>
        <p:nvGrpSpPr>
          <p:cNvPr id="67587" name="Group 3"/>
          <p:cNvGrpSpPr>
            <a:grpSpLocks/>
          </p:cNvGrpSpPr>
          <p:nvPr/>
        </p:nvGrpSpPr>
        <p:grpSpPr bwMode="auto">
          <a:xfrm>
            <a:off x="20638" y="1079500"/>
            <a:ext cx="2671762" cy="4014788"/>
            <a:chOff x="13" y="15"/>
            <a:chExt cx="2741" cy="3858"/>
          </a:xfrm>
        </p:grpSpPr>
        <p:sp>
          <p:nvSpPr>
            <p:cNvPr id="67589" name="Freeform 4"/>
            <p:cNvSpPr>
              <a:spLocks noChangeAspect="1"/>
            </p:cNvSpPr>
            <p:nvPr/>
          </p:nvSpPr>
          <p:spPr bwMode="auto">
            <a:xfrm>
              <a:off x="13" y="2190"/>
              <a:ext cx="1009" cy="98"/>
            </a:xfrm>
            <a:custGeom>
              <a:avLst/>
              <a:gdLst>
                <a:gd name="T0" fmla="*/ 1024 w 1004"/>
                <a:gd name="T1" fmla="*/ 0 h 98"/>
                <a:gd name="T2" fmla="*/ 0 w 1004"/>
                <a:gd name="T3" fmla="*/ 0 h 98"/>
                <a:gd name="T4" fmla="*/ 0 w 1004"/>
                <a:gd name="T5" fmla="*/ 98 h 98"/>
                <a:gd name="T6" fmla="*/ 926 w 1004"/>
                <a:gd name="T7" fmla="*/ 98 h 98"/>
                <a:gd name="T8" fmla="*/ 102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0" name="Freeform 5"/>
            <p:cNvSpPr>
              <a:spLocks noChangeAspect="1"/>
            </p:cNvSpPr>
            <p:nvPr/>
          </p:nvSpPr>
          <p:spPr bwMode="auto">
            <a:xfrm>
              <a:off x="13" y="1016"/>
              <a:ext cx="411" cy="98"/>
            </a:xfrm>
            <a:custGeom>
              <a:avLst/>
              <a:gdLst>
                <a:gd name="T0" fmla="*/ 319 w 409"/>
                <a:gd name="T1" fmla="*/ 0 h 98"/>
                <a:gd name="T2" fmla="*/ 0 w 409"/>
                <a:gd name="T3" fmla="*/ 0 h 98"/>
                <a:gd name="T4" fmla="*/ 0 w 409"/>
                <a:gd name="T5" fmla="*/ 98 h 98"/>
                <a:gd name="T6" fmla="*/ 417 w 409"/>
                <a:gd name="T7" fmla="*/ 98 h 98"/>
                <a:gd name="T8" fmla="*/ 319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1" name="Freeform 6"/>
            <p:cNvSpPr>
              <a:spLocks noChangeAspect="1"/>
            </p:cNvSpPr>
            <p:nvPr/>
          </p:nvSpPr>
          <p:spPr bwMode="auto">
            <a:xfrm>
              <a:off x="13" y="2789"/>
              <a:ext cx="420" cy="107"/>
            </a:xfrm>
            <a:custGeom>
              <a:avLst/>
              <a:gdLst>
                <a:gd name="T0" fmla="*/ 426 w 418"/>
                <a:gd name="T1" fmla="*/ 0 h 107"/>
                <a:gd name="T2" fmla="*/ 0 w 418"/>
                <a:gd name="T3" fmla="*/ 0 h 107"/>
                <a:gd name="T4" fmla="*/ 0 w 418"/>
                <a:gd name="T5" fmla="*/ 107 h 107"/>
                <a:gd name="T6" fmla="*/ 316 w 418"/>
                <a:gd name="T7" fmla="*/ 107 h 107"/>
                <a:gd name="T8" fmla="*/ 426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2" name="Freeform 7"/>
            <p:cNvSpPr>
              <a:spLocks noChangeAspect="1"/>
            </p:cNvSpPr>
            <p:nvPr/>
          </p:nvSpPr>
          <p:spPr bwMode="auto">
            <a:xfrm>
              <a:off x="13" y="1599"/>
              <a:ext cx="1009" cy="98"/>
            </a:xfrm>
            <a:custGeom>
              <a:avLst/>
              <a:gdLst>
                <a:gd name="T0" fmla="*/ 926 w 1004"/>
                <a:gd name="T1" fmla="*/ 0 h 98"/>
                <a:gd name="T2" fmla="*/ 0 w 1004"/>
                <a:gd name="T3" fmla="*/ 0 h 98"/>
                <a:gd name="T4" fmla="*/ 0 w 1004"/>
                <a:gd name="T5" fmla="*/ 98 h 98"/>
                <a:gd name="T6" fmla="*/ 1024 w 1004"/>
                <a:gd name="T7" fmla="*/ 98 h 98"/>
                <a:gd name="T8" fmla="*/ 92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3" name="Freeform 8"/>
            <p:cNvSpPr>
              <a:spLocks noChangeAspect="1"/>
            </p:cNvSpPr>
            <p:nvPr/>
          </p:nvSpPr>
          <p:spPr bwMode="auto">
            <a:xfrm>
              <a:off x="13" y="1222"/>
              <a:ext cx="2277" cy="286"/>
            </a:xfrm>
            <a:custGeom>
              <a:avLst/>
              <a:gdLst>
                <a:gd name="T0" fmla="*/ 0 w 2266"/>
                <a:gd name="T1" fmla="*/ 289 h 285"/>
                <a:gd name="T2" fmla="*/ 2310 w 2266"/>
                <a:gd name="T3" fmla="*/ 289 h 285"/>
                <a:gd name="T4" fmla="*/ 2022 w 2266"/>
                <a:gd name="T5" fmla="*/ 0 h 285"/>
                <a:gd name="T6" fmla="*/ 0 w 2266"/>
                <a:gd name="T7" fmla="*/ 0 h 285"/>
                <a:gd name="T8" fmla="*/ 0 w 2266"/>
                <a:gd name="T9" fmla="*/ 289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4" name="Freeform 9"/>
            <p:cNvSpPr>
              <a:spLocks noChangeAspect="1"/>
            </p:cNvSpPr>
            <p:nvPr/>
          </p:nvSpPr>
          <p:spPr bwMode="auto">
            <a:xfrm>
              <a:off x="13" y="2395"/>
              <a:ext cx="2286" cy="286"/>
            </a:xfrm>
            <a:custGeom>
              <a:avLst/>
              <a:gdLst>
                <a:gd name="T0" fmla="*/ 0 w 2275"/>
                <a:gd name="T1" fmla="*/ 289 h 285"/>
                <a:gd name="T2" fmla="*/ 2031 w 2275"/>
                <a:gd name="T3" fmla="*/ 289 h 285"/>
                <a:gd name="T4" fmla="*/ 2319 w 2275"/>
                <a:gd name="T5" fmla="*/ 0 h 285"/>
                <a:gd name="T6" fmla="*/ 0 w 2275"/>
                <a:gd name="T7" fmla="*/ 0 h 285"/>
                <a:gd name="T8" fmla="*/ 0 w 2275"/>
                <a:gd name="T9" fmla="*/ 289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5" name="Freeform 10"/>
            <p:cNvSpPr>
              <a:spLocks noChangeAspect="1"/>
            </p:cNvSpPr>
            <p:nvPr/>
          </p:nvSpPr>
          <p:spPr bwMode="auto">
            <a:xfrm>
              <a:off x="13" y="1805"/>
              <a:ext cx="2741" cy="286"/>
            </a:xfrm>
            <a:custGeom>
              <a:avLst/>
              <a:gdLst>
                <a:gd name="T0" fmla="*/ 2634 w 2728"/>
                <a:gd name="T1" fmla="*/ 0 h 285"/>
                <a:gd name="T2" fmla="*/ 0 w 2728"/>
                <a:gd name="T3" fmla="*/ 0 h 285"/>
                <a:gd name="T4" fmla="*/ 0 w 2728"/>
                <a:gd name="T5" fmla="*/ 289 h 285"/>
                <a:gd name="T6" fmla="*/ 2634 w 2728"/>
                <a:gd name="T7" fmla="*/ 289 h 285"/>
                <a:gd name="T8" fmla="*/ 2780 w 2728"/>
                <a:gd name="T9" fmla="*/ 142 h 285"/>
                <a:gd name="T10" fmla="*/ 2634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6" name="Freeform 11"/>
            <p:cNvSpPr>
              <a:spLocks noChangeAspect="1"/>
            </p:cNvSpPr>
            <p:nvPr/>
          </p:nvSpPr>
          <p:spPr bwMode="auto">
            <a:xfrm>
              <a:off x="13" y="2994"/>
              <a:ext cx="1679" cy="286"/>
            </a:xfrm>
            <a:custGeom>
              <a:avLst/>
              <a:gdLst>
                <a:gd name="T0" fmla="*/ 0 w 1671"/>
                <a:gd name="T1" fmla="*/ 289 h 285"/>
                <a:gd name="T2" fmla="*/ 1414 w 1671"/>
                <a:gd name="T3" fmla="*/ 289 h 285"/>
                <a:gd name="T4" fmla="*/ 1703 w 1671"/>
                <a:gd name="T5" fmla="*/ 0 h 285"/>
                <a:gd name="T6" fmla="*/ 0 w 1671"/>
                <a:gd name="T7" fmla="*/ 0 h 285"/>
                <a:gd name="T8" fmla="*/ 0 w 1671"/>
                <a:gd name="T9" fmla="*/ 289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7" name="Freeform 12"/>
            <p:cNvSpPr>
              <a:spLocks noChangeAspect="1"/>
            </p:cNvSpPr>
            <p:nvPr/>
          </p:nvSpPr>
          <p:spPr bwMode="auto">
            <a:xfrm>
              <a:off x="13" y="3588"/>
              <a:ext cx="1071" cy="285"/>
            </a:xfrm>
            <a:custGeom>
              <a:avLst/>
              <a:gdLst>
                <a:gd name="T0" fmla="*/ 0 w 1066"/>
                <a:gd name="T1" fmla="*/ 288 h 284"/>
                <a:gd name="T2" fmla="*/ 798 w 1066"/>
                <a:gd name="T3" fmla="*/ 288 h 284"/>
                <a:gd name="T4" fmla="*/ 1086 w 1066"/>
                <a:gd name="T5" fmla="*/ 0 h 284"/>
                <a:gd name="T6" fmla="*/ 0 w 1066"/>
                <a:gd name="T7" fmla="*/ 0 h 284"/>
                <a:gd name="T8" fmla="*/ 0 w 1066"/>
                <a:gd name="T9" fmla="*/ 288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8" name="Freeform 13"/>
            <p:cNvSpPr>
              <a:spLocks noChangeAspect="1"/>
            </p:cNvSpPr>
            <p:nvPr/>
          </p:nvSpPr>
          <p:spPr bwMode="auto">
            <a:xfrm>
              <a:off x="13" y="15"/>
              <a:ext cx="1089" cy="286"/>
            </a:xfrm>
            <a:custGeom>
              <a:avLst/>
              <a:gdLst>
                <a:gd name="T0" fmla="*/ 0 w 1084"/>
                <a:gd name="T1" fmla="*/ 289 h 285"/>
                <a:gd name="T2" fmla="*/ 1104 w 1084"/>
                <a:gd name="T3" fmla="*/ 289 h 285"/>
                <a:gd name="T4" fmla="*/ 816 w 1084"/>
                <a:gd name="T5" fmla="*/ 0 h 285"/>
                <a:gd name="T6" fmla="*/ 0 w 1084"/>
                <a:gd name="T7" fmla="*/ 0 h 285"/>
                <a:gd name="T8" fmla="*/ 0 w 1084"/>
                <a:gd name="T9" fmla="*/ 289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67599" name="Freeform 14"/>
            <p:cNvSpPr>
              <a:spLocks noChangeAspect="1"/>
            </p:cNvSpPr>
            <p:nvPr/>
          </p:nvSpPr>
          <p:spPr bwMode="auto">
            <a:xfrm>
              <a:off x="13" y="614"/>
              <a:ext cx="1688" cy="286"/>
            </a:xfrm>
            <a:custGeom>
              <a:avLst/>
              <a:gdLst>
                <a:gd name="T0" fmla="*/ 0 w 1680"/>
                <a:gd name="T1" fmla="*/ 289 h 285"/>
                <a:gd name="T2" fmla="*/ 1712 w 1680"/>
                <a:gd name="T3" fmla="*/ 289 h 285"/>
                <a:gd name="T4" fmla="*/ 1423 w 1680"/>
                <a:gd name="T5" fmla="*/ 0 h 285"/>
                <a:gd name="T6" fmla="*/ 0 w 1680"/>
                <a:gd name="T7" fmla="*/ 0 h 285"/>
                <a:gd name="T8" fmla="*/ 0 w 1680"/>
                <a:gd name="T9" fmla="*/ 289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grpSp>
      <p:sp>
        <p:nvSpPr>
          <p:cNvPr id="6758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en-US" sz="3200" b="1" dirty="0">
                <a:solidFill>
                  <a:schemeClr val="bg1"/>
                </a:solidFill>
              </a:rPr>
              <a:t>Questions?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57175" y="546100"/>
            <a:ext cx="8505825" cy="1023938"/>
          </a:xfrm>
        </p:spPr>
        <p:txBody>
          <a:bodyPr/>
          <a:lstStyle/>
          <a:p>
            <a:pPr eaLnBrk="1" hangingPunct="1"/>
            <a:r>
              <a:rPr lang="en-US" altLang="ja-JP" dirty="0">
                <a:ea typeface="ＭＳ Ｐゴシック" panose="020B0600070205080204" pitchFamily="34" charset="-128"/>
              </a:rPr>
              <a:t>Decompos</a:t>
            </a:r>
            <a:r>
              <a:rPr lang="en-US" altLang="en-US" dirty="0"/>
              <a:t>ing the Development Process Using Optimization</a:t>
            </a:r>
            <a:br>
              <a:rPr lang="en-US" altLang="en-US" dirty="0"/>
            </a:br>
            <a:endParaRPr lang="en-US" altLang="en-US" dirty="0"/>
          </a:p>
        </p:txBody>
      </p:sp>
      <p:sp>
        <p:nvSpPr>
          <p:cNvPr id="10243" name="Rectangle 3"/>
          <p:cNvSpPr>
            <a:spLocks noGrp="1" noChangeArrowheads="1"/>
          </p:cNvSpPr>
          <p:nvPr>
            <p:ph type="body" idx="1"/>
          </p:nvPr>
        </p:nvSpPr>
        <p:spPr>
          <a:xfrm>
            <a:off x="304800" y="1447800"/>
            <a:ext cx="8455025" cy="5029200"/>
          </a:xfrm>
        </p:spPr>
        <p:txBody>
          <a:bodyPr/>
          <a:lstStyle/>
          <a:p>
            <a:pPr marL="0" indent="0" eaLnBrk="1" hangingPunct="1"/>
            <a:r>
              <a:rPr lang="en-US" altLang="en-US" dirty="0"/>
              <a:t>During the previous module on Monte Carlo simulation, the Pico laptop team assessed the uncertainty of quality and cycle time on the overall performance of the project.</a:t>
            </a:r>
          </a:p>
          <a:p>
            <a:pPr marL="0" indent="0" eaLnBrk="1" hangingPunct="1"/>
            <a:r>
              <a:rPr lang="en-US" altLang="en-US" dirty="0"/>
              <a:t>Now the Pico laptop team would like to employ </a:t>
            </a:r>
            <a:r>
              <a:rPr lang="en-US" altLang="en-US" b="1" dirty="0">
                <a:solidFill>
                  <a:schemeClr val="hlink"/>
                </a:solidFill>
              </a:rPr>
              <a:t>optimization modeling with the Monte Carlo simulation</a:t>
            </a:r>
            <a:r>
              <a:rPr lang="en-US" altLang="en-US" dirty="0"/>
              <a:t> to help them decide how to </a:t>
            </a:r>
            <a:r>
              <a:rPr lang="en-US" altLang="ja-JP" dirty="0">
                <a:ea typeface="ＭＳ Ｐゴシック" panose="020B0600070205080204" pitchFamily="34" charset="-128"/>
              </a:rPr>
              <a:t>compose</a:t>
            </a:r>
            <a:r>
              <a:rPr lang="en-US" altLang="en-US" dirty="0"/>
              <a:t> the </a:t>
            </a:r>
            <a:r>
              <a:rPr lang="en-US" altLang="ja-JP" dirty="0">
                <a:ea typeface="ＭＳ Ｐゴシック" panose="020B0600070205080204" pitchFamily="34" charset="-128"/>
              </a:rPr>
              <a:t>development </a:t>
            </a:r>
            <a:r>
              <a:rPr lang="en-US" altLang="en-US" dirty="0"/>
              <a:t>process to meet their project needs.</a:t>
            </a:r>
          </a:p>
          <a:p>
            <a:pPr marL="0" indent="0" eaLnBrk="1" hangingPunct="1"/>
            <a:r>
              <a:rPr lang="en-US" altLang="en-US" dirty="0"/>
              <a:t>The following </a:t>
            </a:r>
            <a:r>
              <a:rPr lang="en-US" altLang="ja-JP" dirty="0">
                <a:ea typeface="ＭＳ Ｐゴシック" panose="020B0600070205080204" pitchFamily="34" charset="-128"/>
              </a:rPr>
              <a:t>composing</a:t>
            </a:r>
            <a:r>
              <a:rPr lang="en-US" altLang="en-US" dirty="0"/>
              <a:t> scenarios will be explored:</a:t>
            </a:r>
          </a:p>
          <a:p>
            <a:pPr lvl="1" eaLnBrk="1" hangingPunct="1"/>
            <a:r>
              <a:rPr lang="en-US" altLang="en-US" dirty="0"/>
              <a:t>process </a:t>
            </a:r>
            <a:r>
              <a:rPr lang="en-US" altLang="ja-JP" dirty="0">
                <a:ea typeface="ＭＳ Ｐゴシック" panose="020B0600070205080204" pitchFamily="34" charset="-128"/>
              </a:rPr>
              <a:t>composing</a:t>
            </a:r>
            <a:r>
              <a:rPr lang="en-US" altLang="en-US" dirty="0"/>
              <a:t> to optimize </a:t>
            </a:r>
            <a:r>
              <a:rPr lang="en-US" altLang="ja-JP" dirty="0">
                <a:ea typeface="ＭＳ Ｐゴシック" panose="020B0600070205080204" pitchFamily="34" charset="-128"/>
              </a:rPr>
              <a:t>product </a:t>
            </a:r>
            <a:r>
              <a:rPr lang="en-US" altLang="en-US" b="1" dirty="0">
                <a:solidFill>
                  <a:schemeClr val="hlink"/>
                </a:solidFill>
              </a:rPr>
              <a:t>quality</a:t>
            </a:r>
          </a:p>
          <a:p>
            <a:pPr lvl="1" eaLnBrk="1" hangingPunct="1"/>
            <a:r>
              <a:rPr lang="en-US" altLang="en-US" dirty="0"/>
              <a:t>process </a:t>
            </a:r>
            <a:r>
              <a:rPr lang="en-US" altLang="ja-JP" dirty="0">
                <a:ea typeface="ＭＳ Ｐゴシック" panose="020B0600070205080204" pitchFamily="34" charset="-128"/>
              </a:rPr>
              <a:t>composing</a:t>
            </a:r>
            <a:r>
              <a:rPr lang="en-US" altLang="en-US" dirty="0"/>
              <a:t> to optimize </a:t>
            </a:r>
            <a:r>
              <a:rPr lang="en-US" altLang="en-US" b="1" dirty="0">
                <a:solidFill>
                  <a:schemeClr val="hlink"/>
                </a:solidFill>
              </a:rPr>
              <a:t>schedule</a:t>
            </a:r>
            <a:r>
              <a:rPr lang="en-US" altLang="en-US" dirty="0"/>
              <a:t> (i.e., time to market)</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endParaRPr lang="en-US" altLang="en-US" sz="3200" b="1" dirty="0">
              <a:solidFill>
                <a:schemeClr val="bg1"/>
              </a:solidFill>
            </a:endParaRPr>
          </a:p>
        </p:txBody>
      </p:sp>
      <p:grpSp>
        <p:nvGrpSpPr>
          <p:cNvPr id="11267" name="Group 3"/>
          <p:cNvGrpSpPr>
            <a:grpSpLocks/>
          </p:cNvGrpSpPr>
          <p:nvPr/>
        </p:nvGrpSpPr>
        <p:grpSpPr bwMode="auto">
          <a:xfrm>
            <a:off x="20638" y="1079500"/>
            <a:ext cx="2671762" cy="4014788"/>
            <a:chOff x="13" y="15"/>
            <a:chExt cx="2741" cy="3858"/>
          </a:xfrm>
        </p:grpSpPr>
        <p:sp>
          <p:nvSpPr>
            <p:cNvPr id="11269" name="Freeform 4"/>
            <p:cNvSpPr>
              <a:spLocks noChangeAspect="1"/>
            </p:cNvSpPr>
            <p:nvPr/>
          </p:nvSpPr>
          <p:spPr bwMode="auto">
            <a:xfrm>
              <a:off x="13" y="2190"/>
              <a:ext cx="1009" cy="98"/>
            </a:xfrm>
            <a:custGeom>
              <a:avLst/>
              <a:gdLst>
                <a:gd name="T0" fmla="*/ 1024 w 1004"/>
                <a:gd name="T1" fmla="*/ 0 h 98"/>
                <a:gd name="T2" fmla="*/ 0 w 1004"/>
                <a:gd name="T3" fmla="*/ 0 h 98"/>
                <a:gd name="T4" fmla="*/ 0 w 1004"/>
                <a:gd name="T5" fmla="*/ 98 h 98"/>
                <a:gd name="T6" fmla="*/ 926 w 1004"/>
                <a:gd name="T7" fmla="*/ 98 h 98"/>
                <a:gd name="T8" fmla="*/ 102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0" name="Freeform 5"/>
            <p:cNvSpPr>
              <a:spLocks noChangeAspect="1"/>
            </p:cNvSpPr>
            <p:nvPr/>
          </p:nvSpPr>
          <p:spPr bwMode="auto">
            <a:xfrm>
              <a:off x="13" y="1016"/>
              <a:ext cx="411" cy="98"/>
            </a:xfrm>
            <a:custGeom>
              <a:avLst/>
              <a:gdLst>
                <a:gd name="T0" fmla="*/ 319 w 409"/>
                <a:gd name="T1" fmla="*/ 0 h 98"/>
                <a:gd name="T2" fmla="*/ 0 w 409"/>
                <a:gd name="T3" fmla="*/ 0 h 98"/>
                <a:gd name="T4" fmla="*/ 0 w 409"/>
                <a:gd name="T5" fmla="*/ 98 h 98"/>
                <a:gd name="T6" fmla="*/ 417 w 409"/>
                <a:gd name="T7" fmla="*/ 98 h 98"/>
                <a:gd name="T8" fmla="*/ 319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1" name="Freeform 6"/>
            <p:cNvSpPr>
              <a:spLocks noChangeAspect="1"/>
            </p:cNvSpPr>
            <p:nvPr/>
          </p:nvSpPr>
          <p:spPr bwMode="auto">
            <a:xfrm>
              <a:off x="13" y="2789"/>
              <a:ext cx="420" cy="107"/>
            </a:xfrm>
            <a:custGeom>
              <a:avLst/>
              <a:gdLst>
                <a:gd name="T0" fmla="*/ 426 w 418"/>
                <a:gd name="T1" fmla="*/ 0 h 107"/>
                <a:gd name="T2" fmla="*/ 0 w 418"/>
                <a:gd name="T3" fmla="*/ 0 h 107"/>
                <a:gd name="T4" fmla="*/ 0 w 418"/>
                <a:gd name="T5" fmla="*/ 107 h 107"/>
                <a:gd name="T6" fmla="*/ 316 w 418"/>
                <a:gd name="T7" fmla="*/ 107 h 107"/>
                <a:gd name="T8" fmla="*/ 426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2" name="Freeform 7"/>
            <p:cNvSpPr>
              <a:spLocks noChangeAspect="1"/>
            </p:cNvSpPr>
            <p:nvPr/>
          </p:nvSpPr>
          <p:spPr bwMode="auto">
            <a:xfrm>
              <a:off x="13" y="1599"/>
              <a:ext cx="1009" cy="98"/>
            </a:xfrm>
            <a:custGeom>
              <a:avLst/>
              <a:gdLst>
                <a:gd name="T0" fmla="*/ 926 w 1004"/>
                <a:gd name="T1" fmla="*/ 0 h 98"/>
                <a:gd name="T2" fmla="*/ 0 w 1004"/>
                <a:gd name="T3" fmla="*/ 0 h 98"/>
                <a:gd name="T4" fmla="*/ 0 w 1004"/>
                <a:gd name="T5" fmla="*/ 98 h 98"/>
                <a:gd name="T6" fmla="*/ 1024 w 1004"/>
                <a:gd name="T7" fmla="*/ 98 h 98"/>
                <a:gd name="T8" fmla="*/ 92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3" name="Freeform 8"/>
            <p:cNvSpPr>
              <a:spLocks noChangeAspect="1"/>
            </p:cNvSpPr>
            <p:nvPr/>
          </p:nvSpPr>
          <p:spPr bwMode="auto">
            <a:xfrm>
              <a:off x="13" y="1222"/>
              <a:ext cx="2277" cy="286"/>
            </a:xfrm>
            <a:custGeom>
              <a:avLst/>
              <a:gdLst>
                <a:gd name="T0" fmla="*/ 0 w 2266"/>
                <a:gd name="T1" fmla="*/ 289 h 285"/>
                <a:gd name="T2" fmla="*/ 2310 w 2266"/>
                <a:gd name="T3" fmla="*/ 289 h 285"/>
                <a:gd name="T4" fmla="*/ 2022 w 2266"/>
                <a:gd name="T5" fmla="*/ 0 h 285"/>
                <a:gd name="T6" fmla="*/ 0 w 2266"/>
                <a:gd name="T7" fmla="*/ 0 h 285"/>
                <a:gd name="T8" fmla="*/ 0 w 2266"/>
                <a:gd name="T9" fmla="*/ 289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4" name="Freeform 9"/>
            <p:cNvSpPr>
              <a:spLocks noChangeAspect="1"/>
            </p:cNvSpPr>
            <p:nvPr/>
          </p:nvSpPr>
          <p:spPr bwMode="auto">
            <a:xfrm>
              <a:off x="13" y="2395"/>
              <a:ext cx="2286" cy="286"/>
            </a:xfrm>
            <a:custGeom>
              <a:avLst/>
              <a:gdLst>
                <a:gd name="T0" fmla="*/ 0 w 2275"/>
                <a:gd name="T1" fmla="*/ 289 h 285"/>
                <a:gd name="T2" fmla="*/ 2031 w 2275"/>
                <a:gd name="T3" fmla="*/ 289 h 285"/>
                <a:gd name="T4" fmla="*/ 2319 w 2275"/>
                <a:gd name="T5" fmla="*/ 0 h 285"/>
                <a:gd name="T6" fmla="*/ 0 w 2275"/>
                <a:gd name="T7" fmla="*/ 0 h 285"/>
                <a:gd name="T8" fmla="*/ 0 w 2275"/>
                <a:gd name="T9" fmla="*/ 289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5" name="Freeform 10"/>
            <p:cNvSpPr>
              <a:spLocks noChangeAspect="1"/>
            </p:cNvSpPr>
            <p:nvPr/>
          </p:nvSpPr>
          <p:spPr bwMode="auto">
            <a:xfrm>
              <a:off x="13" y="1805"/>
              <a:ext cx="2741" cy="286"/>
            </a:xfrm>
            <a:custGeom>
              <a:avLst/>
              <a:gdLst>
                <a:gd name="T0" fmla="*/ 2634 w 2728"/>
                <a:gd name="T1" fmla="*/ 0 h 285"/>
                <a:gd name="T2" fmla="*/ 0 w 2728"/>
                <a:gd name="T3" fmla="*/ 0 h 285"/>
                <a:gd name="T4" fmla="*/ 0 w 2728"/>
                <a:gd name="T5" fmla="*/ 289 h 285"/>
                <a:gd name="T6" fmla="*/ 2634 w 2728"/>
                <a:gd name="T7" fmla="*/ 289 h 285"/>
                <a:gd name="T8" fmla="*/ 2780 w 2728"/>
                <a:gd name="T9" fmla="*/ 142 h 285"/>
                <a:gd name="T10" fmla="*/ 2634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6" name="Freeform 11"/>
            <p:cNvSpPr>
              <a:spLocks noChangeAspect="1"/>
            </p:cNvSpPr>
            <p:nvPr/>
          </p:nvSpPr>
          <p:spPr bwMode="auto">
            <a:xfrm>
              <a:off x="13" y="2994"/>
              <a:ext cx="1679" cy="286"/>
            </a:xfrm>
            <a:custGeom>
              <a:avLst/>
              <a:gdLst>
                <a:gd name="T0" fmla="*/ 0 w 1671"/>
                <a:gd name="T1" fmla="*/ 289 h 285"/>
                <a:gd name="T2" fmla="*/ 1414 w 1671"/>
                <a:gd name="T3" fmla="*/ 289 h 285"/>
                <a:gd name="T4" fmla="*/ 1703 w 1671"/>
                <a:gd name="T5" fmla="*/ 0 h 285"/>
                <a:gd name="T6" fmla="*/ 0 w 1671"/>
                <a:gd name="T7" fmla="*/ 0 h 285"/>
                <a:gd name="T8" fmla="*/ 0 w 1671"/>
                <a:gd name="T9" fmla="*/ 289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7" name="Freeform 12"/>
            <p:cNvSpPr>
              <a:spLocks noChangeAspect="1"/>
            </p:cNvSpPr>
            <p:nvPr/>
          </p:nvSpPr>
          <p:spPr bwMode="auto">
            <a:xfrm>
              <a:off x="13" y="3588"/>
              <a:ext cx="1071" cy="285"/>
            </a:xfrm>
            <a:custGeom>
              <a:avLst/>
              <a:gdLst>
                <a:gd name="T0" fmla="*/ 0 w 1066"/>
                <a:gd name="T1" fmla="*/ 288 h 284"/>
                <a:gd name="T2" fmla="*/ 798 w 1066"/>
                <a:gd name="T3" fmla="*/ 288 h 284"/>
                <a:gd name="T4" fmla="*/ 1086 w 1066"/>
                <a:gd name="T5" fmla="*/ 0 h 284"/>
                <a:gd name="T6" fmla="*/ 0 w 1066"/>
                <a:gd name="T7" fmla="*/ 0 h 284"/>
                <a:gd name="T8" fmla="*/ 0 w 1066"/>
                <a:gd name="T9" fmla="*/ 288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8" name="Freeform 13"/>
            <p:cNvSpPr>
              <a:spLocks noChangeAspect="1"/>
            </p:cNvSpPr>
            <p:nvPr/>
          </p:nvSpPr>
          <p:spPr bwMode="auto">
            <a:xfrm>
              <a:off x="13" y="15"/>
              <a:ext cx="1089" cy="286"/>
            </a:xfrm>
            <a:custGeom>
              <a:avLst/>
              <a:gdLst>
                <a:gd name="T0" fmla="*/ 0 w 1084"/>
                <a:gd name="T1" fmla="*/ 289 h 285"/>
                <a:gd name="T2" fmla="*/ 1104 w 1084"/>
                <a:gd name="T3" fmla="*/ 289 h 285"/>
                <a:gd name="T4" fmla="*/ 816 w 1084"/>
                <a:gd name="T5" fmla="*/ 0 h 285"/>
                <a:gd name="T6" fmla="*/ 0 w 1084"/>
                <a:gd name="T7" fmla="*/ 0 h 285"/>
                <a:gd name="T8" fmla="*/ 0 w 1084"/>
                <a:gd name="T9" fmla="*/ 289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sp>
          <p:nvSpPr>
            <p:cNvPr id="11279" name="Freeform 14"/>
            <p:cNvSpPr>
              <a:spLocks noChangeAspect="1"/>
            </p:cNvSpPr>
            <p:nvPr/>
          </p:nvSpPr>
          <p:spPr bwMode="auto">
            <a:xfrm>
              <a:off x="13" y="614"/>
              <a:ext cx="1688" cy="286"/>
            </a:xfrm>
            <a:custGeom>
              <a:avLst/>
              <a:gdLst>
                <a:gd name="T0" fmla="*/ 0 w 1680"/>
                <a:gd name="T1" fmla="*/ 289 h 285"/>
                <a:gd name="T2" fmla="*/ 1712 w 1680"/>
                <a:gd name="T3" fmla="*/ 289 h 285"/>
                <a:gd name="T4" fmla="*/ 1423 w 1680"/>
                <a:gd name="T5" fmla="*/ 0 h 285"/>
                <a:gd name="T6" fmla="*/ 0 w 1680"/>
                <a:gd name="T7" fmla="*/ 0 h 285"/>
                <a:gd name="T8" fmla="*/ 0 w 1680"/>
                <a:gd name="T9" fmla="*/ 289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p>
              <a:endParaRPr lang="en-US" dirty="0"/>
            </a:p>
          </p:txBody>
        </p:sp>
      </p:grpSp>
      <p:sp>
        <p:nvSpPr>
          <p:cNvPr id="1126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a:spcAft>
                <a:spcPct val="50000"/>
              </a:spcAft>
              <a:buSzPct val="70000"/>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3pPr>
            <a:lvl4pPr marL="1600200" indent="-228600">
              <a:spcAft>
                <a:spcPct val="50000"/>
              </a:spcAft>
              <a:buSzPct val="70000"/>
              <a:buChar char="o"/>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en-US" sz="3200" b="1" dirty="0">
                <a:solidFill>
                  <a:schemeClr val="bg1"/>
                </a:solidFill>
              </a:rPr>
              <a:t>Optimization</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Optimization</a:t>
            </a:r>
          </a:p>
        </p:txBody>
      </p:sp>
      <p:sp>
        <p:nvSpPr>
          <p:cNvPr id="13315" name="Rectangle 3"/>
          <p:cNvSpPr>
            <a:spLocks noGrp="1" noChangeArrowheads="1"/>
          </p:cNvSpPr>
          <p:nvPr>
            <p:ph type="body" idx="1"/>
          </p:nvPr>
        </p:nvSpPr>
        <p:spPr/>
        <p:txBody>
          <a:bodyPr/>
          <a:lstStyle/>
          <a:p>
            <a:pPr marL="0" indent="0" eaLnBrk="1" hangingPunct="1"/>
            <a:r>
              <a:rPr lang="en-US" altLang="ja-JP" sz="2000" dirty="0">
                <a:ea typeface="ＭＳ Ｐゴシック" panose="020B0600070205080204" pitchFamily="34" charset="-128"/>
              </a:rPr>
              <a:t>Optimization can be used with a simulation model to find the best possible solution.</a:t>
            </a:r>
          </a:p>
          <a:p>
            <a:pPr marL="0" indent="0" eaLnBrk="1" hangingPunct="1"/>
            <a:r>
              <a:rPr lang="en-US" altLang="ja-JP" sz="2000" dirty="0">
                <a:ea typeface="ＭＳ Ｐゴシック" panose="020B0600070205080204" pitchFamily="34" charset="-128"/>
              </a:rPr>
              <a:t>For example, optimization can identify the best combination of subprocesses to meet effort, cycle time, quality, and overall goals. </a:t>
            </a:r>
          </a:p>
          <a:p>
            <a:pPr marL="0" indent="0" eaLnBrk="1" hangingPunct="1"/>
            <a:endParaRPr lang="en-US" altLang="ja-JP" sz="1900" dirty="0">
              <a:ea typeface="ＭＳ Ｐゴシック" panose="020B0600070205080204" pitchFamily="34" charset="-128"/>
            </a:endParaRPr>
          </a:p>
          <a:p>
            <a:pPr lvl="1" eaLnBrk="1" hangingPunct="1"/>
            <a:endParaRPr lang="en-US" altLang="ja-JP" sz="1900" dirty="0">
              <a:ea typeface="ＭＳ Ｐゴシック" panose="020B0600070205080204" pitchFamily="34" charset="-128"/>
            </a:endParaRPr>
          </a:p>
        </p:txBody>
      </p:sp>
      <p:graphicFrame>
        <p:nvGraphicFramePr>
          <p:cNvPr id="10336" name="Group 96"/>
          <p:cNvGraphicFramePr>
            <a:graphicFrameLocks noGrp="1"/>
          </p:cNvGraphicFramePr>
          <p:nvPr>
            <p:ph sz="half" idx="4294967295"/>
            <p:extLst>
              <p:ext uri="{D42A27DB-BD31-4B8C-83A1-F6EECF244321}">
                <p14:modId xmlns:p14="http://schemas.microsoft.com/office/powerpoint/2010/main" val="2894995755"/>
              </p:ext>
            </p:extLst>
          </p:nvPr>
        </p:nvGraphicFramePr>
        <p:xfrm>
          <a:off x="2590800" y="3124200"/>
          <a:ext cx="5915493" cy="3038216"/>
        </p:xfrm>
        <a:graphic>
          <a:graphicData uri="http://schemas.openxmlformats.org/drawingml/2006/table">
            <a:tbl>
              <a:tblPr/>
              <a:tblGrid>
                <a:gridCol w="1981200">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gridCol w="1132356">
                  <a:extLst>
                    <a:ext uri="{9D8B030D-6E8A-4147-A177-3AD203B41FA5}">
                      <a16:colId xmlns:a16="http://schemas.microsoft.com/office/drawing/2014/main" val="20002"/>
                    </a:ext>
                  </a:extLst>
                </a:gridCol>
                <a:gridCol w="668337">
                  <a:extLst>
                    <a:ext uri="{9D8B030D-6E8A-4147-A177-3AD203B41FA5}">
                      <a16:colId xmlns:a16="http://schemas.microsoft.com/office/drawing/2014/main" val="20003"/>
                    </a:ext>
                  </a:extLst>
                </a:gridCol>
              </a:tblGrid>
              <a:tr h="91440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200" b="0" i="0" u="none" strike="noStrike" cap="none" normalizeH="0" baseline="0" dirty="0">
                          <a:ln>
                            <a:noFill/>
                          </a:ln>
                          <a:solidFill>
                            <a:schemeClr val="bg1"/>
                          </a:solidFill>
                          <a:effectLst/>
                          <a:latin typeface="Arial" charset="0"/>
                          <a:ea typeface="ＭＳ Ｐゴシック" pitchFamily="34" charset="-128"/>
                        </a:rPr>
                        <a:t>Requirements Development</a:t>
                      </a:r>
                    </a:p>
                  </a:txBody>
                  <a:tcPr marL="92309" marR="92309" marT="55466" marB="5546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200" b="0" i="0" u="none" strike="noStrike" cap="none" normalizeH="0" baseline="0" dirty="0">
                          <a:ln>
                            <a:noFill/>
                          </a:ln>
                          <a:solidFill>
                            <a:schemeClr val="bg1"/>
                          </a:solidFill>
                          <a:effectLst/>
                          <a:latin typeface="Arial" charset="0"/>
                          <a:ea typeface="ＭＳ Ｐゴシック" pitchFamily="34" charset="-128"/>
                        </a:rPr>
                        <a:t>Requirements Review</a:t>
                      </a:r>
                    </a:p>
                  </a:txBody>
                  <a:tcPr marL="92309" marR="92309" marT="55466" marB="5546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200" b="0" i="0" u="none" strike="noStrike" cap="none" normalizeH="0" baseline="0" dirty="0">
                          <a:ln>
                            <a:noFill/>
                          </a:ln>
                          <a:solidFill>
                            <a:schemeClr val="bg1"/>
                          </a:solidFill>
                          <a:effectLst/>
                          <a:latin typeface="Arial" charset="0"/>
                          <a:ea typeface="ＭＳ Ｐゴシック" pitchFamily="34" charset="-128"/>
                        </a:rPr>
                        <a:t>Design</a:t>
                      </a:r>
                    </a:p>
                  </a:txBody>
                  <a:tcPr marL="92309" marR="92309" marT="55466" marB="5546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ja-JP" altLang="en-US" sz="2200" b="0" i="0" u="none" strike="noStrike" cap="none" normalizeH="0" baseline="0" dirty="0">
                          <a:ln>
                            <a:noFill/>
                          </a:ln>
                          <a:solidFill>
                            <a:schemeClr val="bg1"/>
                          </a:solidFill>
                          <a:effectLst/>
                          <a:latin typeface="Arial" charset="0"/>
                          <a:ea typeface="ＭＳ Ｐゴシック" pitchFamily="34" charset="-128"/>
                        </a:rPr>
                        <a:t>・・・</a:t>
                      </a:r>
                    </a:p>
                  </a:txBody>
                  <a:tcPr marL="92309" marR="92309" marT="55466" marB="5546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44805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200" b="0" i="0" u="none" strike="noStrike" cap="none" normalizeH="0" baseline="0" dirty="0">
                          <a:ln>
                            <a:noFill/>
                          </a:ln>
                          <a:solidFill>
                            <a:schemeClr val="tx1"/>
                          </a:solidFill>
                          <a:effectLst/>
                          <a:latin typeface="Arial" charset="0"/>
                          <a:ea typeface="ＭＳ Ｐゴシック" pitchFamily="34" charset="-128"/>
                        </a:rPr>
                        <a:t>KJ &amp; QFD</a:t>
                      </a:r>
                    </a:p>
                  </a:txBody>
                  <a:tcPr marL="92309" marR="92309" marT="55466" marB="5546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30000"/>
                        </a:spcBef>
                        <a:spcAft>
                          <a:spcPct val="0"/>
                        </a:spcAft>
                        <a:buClrTx/>
                        <a:buSzTx/>
                        <a:buFontTx/>
                        <a:buNone/>
                        <a:tabLst/>
                      </a:pPr>
                      <a:r>
                        <a:rPr kumimoji="0" lang="en-US" altLang="ja-JP" sz="22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55466" marB="5546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200" b="0" i="0" u="none" strike="noStrike" cap="none" normalizeH="0" baseline="0" dirty="0">
                          <a:ln>
                            <a:noFill/>
                          </a:ln>
                          <a:solidFill>
                            <a:schemeClr val="tx1"/>
                          </a:solidFill>
                          <a:effectLst/>
                          <a:latin typeface="Arial" charset="0"/>
                          <a:ea typeface="ＭＳ Ｐゴシック" pitchFamily="34" charset="-128"/>
                        </a:rPr>
                        <a:t>OOD</a:t>
                      </a:r>
                    </a:p>
                  </a:txBody>
                  <a:tcPr marL="92309" marR="92309" marT="55466" marB="5546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ja-JP" altLang="en-US" sz="2200" b="0" i="0" u="none" strike="noStrike" cap="none" normalizeH="0" baseline="0" dirty="0">
                          <a:ln>
                            <a:noFill/>
                          </a:ln>
                          <a:solidFill>
                            <a:schemeClr val="tx1"/>
                          </a:solidFill>
                          <a:effectLst/>
                          <a:latin typeface="Arial" charset="0"/>
                          <a:ea typeface="ＭＳ Ｐゴシック" pitchFamily="34" charset="-128"/>
                        </a:rPr>
                        <a:t>・・・</a:t>
                      </a:r>
                    </a:p>
                  </a:txBody>
                  <a:tcPr marL="92309" marR="92309" marT="55466" marB="5546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r h="448056">
                <a:tc>
                  <a:txBody>
                    <a:bodyPr/>
                    <a:lstStyle/>
                    <a:p>
                      <a:pPr marL="0" marR="0" lvl="0" indent="0" algn="l" defTabSz="914400" rtl="0" eaLnBrk="1" fontAlgn="base" latinLnBrk="0" hangingPunct="1">
                        <a:lnSpc>
                          <a:spcPct val="100000"/>
                        </a:lnSpc>
                        <a:spcBef>
                          <a:spcPct val="30000"/>
                        </a:spcBef>
                        <a:spcAft>
                          <a:spcPct val="0"/>
                        </a:spcAft>
                        <a:buClrTx/>
                        <a:buSzTx/>
                        <a:buFontTx/>
                        <a:buNone/>
                        <a:tabLst/>
                      </a:pPr>
                      <a:r>
                        <a:rPr kumimoji="0" lang="en-US" altLang="ja-JP" sz="2200" b="0" i="0" u="none" strike="noStrike" cap="none" normalizeH="0" baseline="0" dirty="0">
                          <a:ln>
                            <a:noFill/>
                          </a:ln>
                          <a:solidFill>
                            <a:schemeClr val="tx1"/>
                          </a:solidFill>
                          <a:effectLst/>
                          <a:latin typeface="Arial" charset="0"/>
                          <a:ea typeface="ＭＳ Ｐゴシック" pitchFamily="34" charset="-128"/>
                        </a:rPr>
                        <a:t>Prototyping</a:t>
                      </a:r>
                    </a:p>
                  </a:txBody>
                  <a:tcPr marL="92309" marR="92309" marT="55466" marB="5546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30000"/>
                        </a:spcBef>
                        <a:spcAft>
                          <a:spcPct val="0"/>
                        </a:spcAft>
                        <a:buClrTx/>
                        <a:buSzTx/>
                        <a:buFontTx/>
                        <a:buNone/>
                        <a:tabLst/>
                      </a:pPr>
                      <a:r>
                        <a:rPr kumimoji="0" lang="en-US" altLang="ja-JP" sz="2200" b="0" i="0" u="none" strike="noStrike" cap="none" normalizeH="0" baseline="0" dirty="0">
                          <a:ln>
                            <a:noFill/>
                          </a:ln>
                          <a:solidFill>
                            <a:schemeClr val="tx1"/>
                          </a:solidFill>
                          <a:effectLst/>
                          <a:latin typeface="Arial" charset="0"/>
                          <a:ea typeface="ＭＳ Ｐゴシック" pitchFamily="34" charset="-128"/>
                        </a:rPr>
                        <a:t>Inspections</a:t>
                      </a:r>
                    </a:p>
                  </a:txBody>
                  <a:tcPr marL="92309" marR="92309" marT="55466" marB="5546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200" b="0" i="0" u="none" strike="noStrike" cap="none" normalizeH="0" baseline="0" dirty="0">
                          <a:ln>
                            <a:noFill/>
                          </a:ln>
                          <a:solidFill>
                            <a:schemeClr val="tx1"/>
                          </a:solidFill>
                          <a:effectLst/>
                          <a:latin typeface="Arial" charset="0"/>
                          <a:ea typeface="ＭＳ Ｐゴシック" pitchFamily="34" charset="-128"/>
                        </a:rPr>
                        <a:t>SA/SD</a:t>
                      </a:r>
                    </a:p>
                  </a:txBody>
                  <a:tcPr marL="92309" marR="92309" marT="55466" marB="5546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ja-JP" altLang="en-US" sz="2200" b="0" i="0" u="none" strike="noStrike" cap="none" normalizeH="0" baseline="0" dirty="0">
                          <a:ln>
                            <a:noFill/>
                          </a:ln>
                          <a:solidFill>
                            <a:schemeClr val="tx1"/>
                          </a:solidFill>
                          <a:effectLst/>
                          <a:latin typeface="Arial" charset="0"/>
                          <a:ea typeface="ＭＳ Ｐゴシック" pitchFamily="34" charset="-128"/>
                        </a:rPr>
                        <a:t>・・・</a:t>
                      </a:r>
                    </a:p>
                  </a:txBody>
                  <a:tcPr marL="92309" marR="92309" marT="55466" marB="5546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781476">
                <a:tc>
                  <a:txBody>
                    <a:bodyPr/>
                    <a:lstStyle/>
                    <a:p>
                      <a:pPr marL="0" marR="0" lvl="0" indent="0" algn="l" defTabSz="914400" rtl="0" eaLnBrk="1" fontAlgn="base" latinLnBrk="0" hangingPunct="1">
                        <a:lnSpc>
                          <a:spcPct val="100000"/>
                        </a:lnSpc>
                        <a:spcBef>
                          <a:spcPct val="30000"/>
                        </a:spcBef>
                        <a:spcAft>
                          <a:spcPct val="0"/>
                        </a:spcAft>
                        <a:buClrTx/>
                        <a:buSzTx/>
                        <a:buFontTx/>
                        <a:buNone/>
                        <a:tabLst/>
                      </a:pPr>
                      <a:r>
                        <a:rPr kumimoji="0" lang="en-US" altLang="ja-JP" sz="2200" b="0" i="0" u="none" strike="noStrike" cap="none" normalizeH="0" baseline="0" dirty="0">
                          <a:ln>
                            <a:noFill/>
                          </a:ln>
                          <a:solidFill>
                            <a:schemeClr val="tx1"/>
                          </a:solidFill>
                          <a:effectLst/>
                          <a:latin typeface="Arial" charset="0"/>
                          <a:ea typeface="ＭＳ Ｐゴシック" pitchFamily="34" charset="-128"/>
                        </a:rPr>
                        <a:t>KJ &amp; QFD</a:t>
                      </a:r>
                    </a:p>
                  </a:txBody>
                  <a:tcPr marL="92309" marR="92309" marT="55466" marB="5546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30000"/>
                        </a:spcBef>
                        <a:spcAft>
                          <a:spcPct val="0"/>
                        </a:spcAft>
                        <a:buClrTx/>
                        <a:buSzTx/>
                        <a:buFontTx/>
                        <a:buNone/>
                        <a:tabLst/>
                      </a:pPr>
                      <a:r>
                        <a:rPr kumimoji="0" lang="en-US" altLang="ja-JP" sz="2200" b="0" i="0" u="none" strike="noStrike" cap="none" normalizeH="0" baseline="0" dirty="0">
                          <a:ln>
                            <a:noFill/>
                          </a:ln>
                          <a:solidFill>
                            <a:schemeClr val="tx1"/>
                          </a:solidFill>
                          <a:effectLst/>
                          <a:latin typeface="Arial" charset="0"/>
                          <a:ea typeface="ＭＳ Ｐゴシック" pitchFamily="34" charset="-128"/>
                        </a:rPr>
                        <a:t>Sampling Inspections</a:t>
                      </a:r>
                    </a:p>
                  </a:txBody>
                  <a:tcPr marL="92309" marR="92309" marT="55466" marB="5546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200" b="0" i="0" u="none" strike="noStrike" cap="none" normalizeH="0" baseline="0" dirty="0">
                          <a:ln>
                            <a:noFill/>
                          </a:ln>
                          <a:solidFill>
                            <a:schemeClr val="tx1"/>
                          </a:solidFill>
                          <a:effectLst/>
                          <a:latin typeface="Arial" charset="0"/>
                          <a:ea typeface="ＭＳ Ｐゴシック" pitchFamily="34" charset="-128"/>
                        </a:rPr>
                        <a:t>SA/SD</a:t>
                      </a:r>
                    </a:p>
                  </a:txBody>
                  <a:tcPr marL="92309" marR="92309" marT="55466" marB="5546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ja-JP" altLang="en-US" sz="2200" b="0" i="0" u="none" strike="noStrike" cap="none" normalizeH="0" baseline="0">
                          <a:ln>
                            <a:noFill/>
                          </a:ln>
                          <a:solidFill>
                            <a:schemeClr val="tx1"/>
                          </a:solidFill>
                          <a:effectLst/>
                          <a:latin typeface="Arial" charset="0"/>
                          <a:ea typeface="ＭＳ Ｐゴシック" pitchFamily="34" charset="-128"/>
                        </a:rPr>
                        <a:t>・・・</a:t>
                      </a:r>
                    </a:p>
                  </a:txBody>
                  <a:tcPr marL="92309" marR="92309" marT="55466" marB="5546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3"/>
                  </a:ext>
                </a:extLst>
              </a:tr>
              <a:tr h="44620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ja-JP" altLang="en-US" sz="2200" b="0" i="0" u="none" strike="noStrike" cap="none" normalizeH="0" baseline="0" dirty="0">
                          <a:ln>
                            <a:noFill/>
                          </a:ln>
                          <a:solidFill>
                            <a:schemeClr val="tx1"/>
                          </a:solidFill>
                          <a:effectLst/>
                          <a:latin typeface="Arial" charset="0"/>
                          <a:ea typeface="ＭＳ Ｐゴシック" pitchFamily="34" charset="-128"/>
                        </a:rPr>
                        <a:t>・・・</a:t>
                      </a:r>
                    </a:p>
                  </a:txBody>
                  <a:tcPr marL="92309" marR="92309" marT="55466" marB="5546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ja-JP" altLang="en-US" sz="2200" b="0" i="0" u="none" strike="noStrike" cap="none" normalizeH="0" baseline="0" dirty="0">
                          <a:ln>
                            <a:noFill/>
                          </a:ln>
                          <a:solidFill>
                            <a:schemeClr val="tx1"/>
                          </a:solidFill>
                          <a:effectLst/>
                          <a:latin typeface="Arial" charset="0"/>
                          <a:ea typeface="ＭＳ Ｐゴシック" pitchFamily="34" charset="-128"/>
                        </a:rPr>
                        <a:t>・・・</a:t>
                      </a:r>
                    </a:p>
                  </a:txBody>
                  <a:tcPr marL="92309" marR="92309" marT="55466" marB="5546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ja-JP" altLang="en-US" sz="2200" b="0" i="0" u="none" strike="noStrike" cap="none" normalizeH="0" baseline="0">
                          <a:ln>
                            <a:noFill/>
                          </a:ln>
                          <a:solidFill>
                            <a:schemeClr val="tx1"/>
                          </a:solidFill>
                          <a:effectLst/>
                          <a:latin typeface="Arial" charset="0"/>
                          <a:ea typeface="ＭＳ Ｐゴシック" pitchFamily="34" charset="-128"/>
                        </a:rPr>
                        <a:t>・・・</a:t>
                      </a:r>
                    </a:p>
                  </a:txBody>
                  <a:tcPr marL="92309" marR="92309" marT="55466" marB="5546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ja-JP" altLang="en-US" sz="2200" b="0" i="0" u="none" strike="noStrike" cap="none" normalizeH="0" baseline="0" dirty="0">
                          <a:ln>
                            <a:noFill/>
                          </a:ln>
                          <a:solidFill>
                            <a:schemeClr val="tx1"/>
                          </a:solidFill>
                          <a:effectLst/>
                          <a:latin typeface="Arial" charset="0"/>
                          <a:ea typeface="ＭＳ Ｐゴシック" pitchFamily="34" charset="-128"/>
                        </a:rPr>
                        <a:t>・・・</a:t>
                      </a:r>
                    </a:p>
                  </a:txBody>
                  <a:tcPr marL="92309" marR="92309" marT="55466" marB="5546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bl>
          </a:graphicData>
        </a:graphic>
      </p:graphicFrame>
      <p:sp>
        <p:nvSpPr>
          <p:cNvPr id="13348" name="AutoShape 88"/>
          <p:cNvSpPr>
            <a:spLocks noChangeArrowheads="1"/>
          </p:cNvSpPr>
          <p:nvPr/>
        </p:nvSpPr>
        <p:spPr bwMode="auto">
          <a:xfrm>
            <a:off x="304800" y="4648200"/>
            <a:ext cx="1912938" cy="762000"/>
          </a:xfrm>
          <a:prstGeom prst="wedgeRoundRectCallout">
            <a:avLst>
              <a:gd name="adj1" fmla="val 46704"/>
              <a:gd name="adj2" fmla="val -114574"/>
              <a:gd name="adj3" fmla="val 16667"/>
            </a:avLst>
          </a:prstGeom>
          <a:solidFill>
            <a:srgbClr val="FFFFCC"/>
          </a:solidFill>
          <a:ln w="9525">
            <a:solidFill>
              <a:schemeClr val="tx1"/>
            </a:solidFill>
            <a:miter lim="800000"/>
            <a:headEnd/>
            <a:tailEnd/>
          </a:ln>
        </p:spPr>
        <p:txBody>
          <a:bodyPr lIns="92309" tIns="46154" rIns="92309" bIns="46154"/>
          <a:lstStyle>
            <a:lvl1pPr>
              <a:spcAft>
                <a:spcPct val="50000"/>
              </a:spcAft>
              <a:buSzPct val="70000"/>
              <a:tabLst>
                <a:tab pos="292100" algn="l"/>
                <a:tab pos="571500" algn="l"/>
              </a:tabLst>
              <a:defRPr sz="2100">
                <a:solidFill>
                  <a:schemeClr val="tx1"/>
                </a:solidFill>
                <a:latin typeface="Arial" panose="020B0604020202020204" pitchFamily="34" charset="0"/>
              </a:defRPr>
            </a:lvl1pPr>
            <a:lvl2pPr marL="742950" indent="-285750">
              <a:spcAft>
                <a:spcPct val="50000"/>
              </a:spcAft>
              <a:buSzPct val="9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2pPr>
            <a:lvl3pPr marL="11430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3pPr>
            <a:lvl4pPr marL="1600200" indent="-228600">
              <a:spcAft>
                <a:spcPct val="50000"/>
              </a:spcAft>
              <a:buSzPct val="70000"/>
              <a:buChar char="o"/>
              <a:tabLst>
                <a:tab pos="292100" algn="l"/>
                <a:tab pos="571500" algn="l"/>
              </a:tabLst>
              <a:defRPr sz="2100">
                <a:solidFill>
                  <a:schemeClr val="tx1"/>
                </a:solidFill>
                <a:latin typeface="Arial" panose="020B0604020202020204" pitchFamily="34" charset="0"/>
              </a:defRPr>
            </a:lvl4pPr>
            <a:lvl5pPr marL="2057400" indent="-228600">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5pPr>
            <a:lvl6pPr marL="25146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6pPr>
            <a:lvl7pPr marL="29718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7pPr>
            <a:lvl8pPr marL="34290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8pPr>
            <a:lvl9pPr marL="3886200" indent="-228600" eaLnBrk="0" fontAlgn="base" hangingPunct="0">
              <a:spcBef>
                <a:spcPct val="0"/>
              </a:spcBef>
              <a:spcAft>
                <a:spcPct val="50000"/>
              </a:spcAft>
              <a:buSzPct val="70000"/>
              <a:buFont typeface="Times" panose="02020603050405020304" pitchFamily="18" charset="0"/>
              <a:buChar char="–"/>
              <a:tabLst>
                <a:tab pos="292100" algn="l"/>
                <a:tab pos="571500" algn="l"/>
              </a:tabLst>
              <a:defRPr sz="2100">
                <a:solidFill>
                  <a:schemeClr val="tx1"/>
                </a:solidFill>
                <a:latin typeface="Arial" panose="020B0604020202020204" pitchFamily="34" charset="0"/>
              </a:defRPr>
            </a:lvl9pPr>
          </a:lstStyle>
          <a:p>
            <a:pPr eaLnBrk="1" hangingPunct="1">
              <a:spcBef>
                <a:spcPct val="30000"/>
              </a:spcBef>
              <a:spcAft>
                <a:spcPct val="0"/>
              </a:spcAft>
              <a:buSzTx/>
            </a:pPr>
            <a:r>
              <a:rPr lang="en-US" altLang="ja-JP" sz="2000" dirty="0"/>
              <a:t>Possible combinations</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Benefits of Using Optimization Modeling </a:t>
            </a:r>
          </a:p>
        </p:txBody>
      </p:sp>
      <p:sp>
        <p:nvSpPr>
          <p:cNvPr id="14339" name="Rectangle 3"/>
          <p:cNvSpPr>
            <a:spLocks noGrp="1" noChangeArrowheads="1"/>
          </p:cNvSpPr>
          <p:nvPr>
            <p:ph type="body" idx="1"/>
          </p:nvPr>
        </p:nvSpPr>
        <p:spPr>
          <a:xfrm>
            <a:off x="304800" y="1371600"/>
            <a:ext cx="8455025" cy="4648200"/>
          </a:xfrm>
        </p:spPr>
        <p:txBody>
          <a:bodyPr/>
          <a:lstStyle/>
          <a:p>
            <a:pPr marL="0" indent="0" eaLnBrk="1" hangingPunct="1">
              <a:lnSpc>
                <a:spcPct val="90000"/>
              </a:lnSpc>
            </a:pPr>
            <a:r>
              <a:rPr lang="en-US" altLang="ja-JP" sz="2000" dirty="0">
                <a:ea typeface="ＭＳ Ｐゴシック" panose="020B0600070205080204" pitchFamily="34" charset="-128"/>
              </a:rPr>
              <a:t>Monte Carlo simulation models can provide only a range of possible outcomes for any situation. They do not identify ways to </a:t>
            </a:r>
            <a:r>
              <a:rPr lang="en-US" altLang="ja-JP" sz="2000" b="1" dirty="0">
                <a:ea typeface="ＭＳ Ｐゴシック" panose="020B0600070205080204" pitchFamily="34" charset="-128"/>
              </a:rPr>
              <a:t>control </a:t>
            </a:r>
            <a:r>
              <a:rPr lang="en-US" altLang="ja-JP" sz="2000" dirty="0">
                <a:ea typeface="ＭＳ Ｐゴシック" panose="020B0600070205080204" pitchFamily="34" charset="-128"/>
              </a:rPr>
              <a:t>the situation to achieve the </a:t>
            </a:r>
            <a:r>
              <a:rPr lang="en-US" altLang="ja-JP" sz="2000" b="1" dirty="0">
                <a:ea typeface="ＭＳ Ｐゴシック" panose="020B0600070205080204" pitchFamily="34" charset="-128"/>
              </a:rPr>
              <a:t>best </a:t>
            </a:r>
            <a:r>
              <a:rPr lang="en-US" altLang="ja-JP" sz="2000" dirty="0">
                <a:ea typeface="ＭＳ Ｐゴシック" panose="020B0600070205080204" pitchFamily="34" charset="-128"/>
              </a:rPr>
              <a:t>outcome.</a:t>
            </a:r>
          </a:p>
          <a:p>
            <a:pPr marL="0" indent="0" eaLnBrk="1" hangingPunct="1">
              <a:lnSpc>
                <a:spcPct val="90000"/>
              </a:lnSpc>
            </a:pPr>
            <a:endParaRPr lang="en-US" altLang="ja-JP" sz="2000" dirty="0">
              <a:ea typeface="ＭＳ Ｐゴシック" panose="020B0600070205080204" pitchFamily="34" charset="-128"/>
            </a:endParaRPr>
          </a:p>
          <a:p>
            <a:pPr marL="0" indent="0" eaLnBrk="1" hangingPunct="1">
              <a:lnSpc>
                <a:spcPct val="90000"/>
              </a:lnSpc>
            </a:pPr>
            <a:r>
              <a:rPr lang="en-US" altLang="ja-JP" sz="2000" dirty="0">
                <a:ea typeface="ＭＳ Ｐゴシック" panose="020B0600070205080204" pitchFamily="34" charset="-128"/>
              </a:rPr>
              <a:t>Optimization modeling</a:t>
            </a:r>
          </a:p>
          <a:p>
            <a:pPr lvl="1" eaLnBrk="1" hangingPunct="1">
              <a:lnSpc>
                <a:spcPct val="90000"/>
              </a:lnSpc>
            </a:pPr>
            <a:r>
              <a:rPr lang="en-US" altLang="ja-JP" sz="2000" dirty="0">
                <a:ea typeface="ＭＳ Ｐゴシック" panose="020B0600070205080204" pitchFamily="34" charset="-128"/>
              </a:rPr>
              <a:t>automates tens of thousands of decision “what-ifs” from a Monte Carlo simulation to determine the best possible solution</a:t>
            </a:r>
          </a:p>
          <a:p>
            <a:pPr lvl="1" eaLnBrk="1" hangingPunct="1">
              <a:lnSpc>
                <a:spcPct val="90000"/>
              </a:lnSpc>
            </a:pPr>
            <a:r>
              <a:rPr lang="en-US" altLang="ja-JP" sz="2000" dirty="0">
                <a:ea typeface="ＭＳ Ｐゴシック" panose="020B0600070205080204" pitchFamily="34" charset="-128"/>
              </a:rPr>
              <a:t>is easy to use, not tedious and time consuming like many other analytical methods</a:t>
            </a:r>
          </a:p>
          <a:p>
            <a:pPr lvl="1" eaLnBrk="1" hangingPunct="1">
              <a:lnSpc>
                <a:spcPct val="90000"/>
              </a:lnSpc>
            </a:pPr>
            <a:r>
              <a:rPr lang="en-US" altLang="ja-JP" sz="2000" dirty="0">
                <a:ea typeface="ＭＳ Ｐゴシック" panose="020B0600070205080204" pitchFamily="34" charset="-128"/>
              </a:rPr>
              <a:t>uses state-of-the-art algorithms for confidently finding optimal solutions</a:t>
            </a:r>
          </a:p>
          <a:p>
            <a:pPr lvl="1" eaLnBrk="1" hangingPunct="1">
              <a:lnSpc>
                <a:spcPct val="90000"/>
              </a:lnSpc>
            </a:pPr>
            <a:r>
              <a:rPr lang="en-US" altLang="ja-JP" sz="2000" dirty="0">
                <a:ea typeface="ＭＳ Ｐゴシック" panose="020B0600070205080204" pitchFamily="34" charset="-128"/>
              </a:rPr>
              <a:t>supports decision making in situations where significant resources, costs, or revenues are at stake</a:t>
            </a:r>
          </a:p>
        </p:txBody>
      </p:sp>
    </p:spTree>
  </p:cSld>
  <p:clrMapOvr>
    <a:masterClrMapping/>
  </p:clrMapOvr>
  <p:transition/>
</p:sld>
</file>

<file path=ppt/theme/theme1.xml><?xml version="1.0" encoding="utf-8"?>
<a:theme xmlns:a="http://schemas.openxmlformats.org/drawingml/2006/main" name="coursewar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coursewa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ursewa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ursewa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ursewa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ursewa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ursewa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ursewar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ursewa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ursewa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ursewa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ursewa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ursewa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ursewar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coursewa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ursewa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ursewa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ursewa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ursewa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ursewa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ursewar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ursewa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ursewa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ursewa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ursewa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ursewa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Notes0 xmlns="75235a01-ceb8-4ca5-a25a-e550d0ccd3a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BA41ACF1DB82B4895864D85D25D7BEA" ma:contentTypeVersion="1" ma:contentTypeDescription="Create a new document." ma:contentTypeScope="" ma:versionID="ca1caecc0c53078a152cffb4f66927aa">
  <xsd:schema xmlns:xsd="http://www.w3.org/2001/XMLSchema" xmlns:xs="http://www.w3.org/2001/XMLSchema" xmlns:p="http://schemas.microsoft.com/office/2006/metadata/properties" xmlns:ns2="75235a01-ceb8-4ca5-a25a-e550d0ccd3a0" targetNamespace="http://schemas.microsoft.com/office/2006/metadata/properties" ma:root="true" ma:fieldsID="06f98ab092ed85af93648f4e6d86fe75" ns2:_="">
    <xsd:import namespace="75235a01-ceb8-4ca5-a25a-e550d0ccd3a0"/>
    <xsd:element name="properties">
      <xsd:complexType>
        <xsd:sequence>
          <xsd:element name="documentManagement">
            <xsd:complexType>
              <xsd:all>
                <xsd:element ref="ns2:Notes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235a01-ceb8-4ca5-a25a-e550d0ccd3a0" elementFormDefault="qualified">
    <xsd:import namespace="http://schemas.microsoft.com/office/2006/documentManagement/types"/>
    <xsd:import namespace="http://schemas.microsoft.com/office/infopath/2007/PartnerControls"/>
    <xsd:element name="Notes0" ma:index="8" nillable="true" ma:displayName="Notes" ma:internalName="Notes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FDECCE2-BBE4-4453-96C6-0B2C9D5CDDAA}">
  <ds:schemaRefs>
    <ds:schemaRef ds:uri="http://purl.org/dc/elements/1.1/"/>
    <ds:schemaRef ds:uri="http://schemas.microsoft.com/office/2006/documentManagement/types"/>
    <ds:schemaRef ds:uri="http://purl.org/dc/terms/"/>
    <ds:schemaRef ds:uri="http://schemas.microsoft.com/office/2006/metadata/properties"/>
    <ds:schemaRef ds:uri="http://schemas.microsoft.com/office/infopath/2007/PartnerControls"/>
    <ds:schemaRef ds:uri="http://www.w3.org/XML/1998/namespace"/>
    <ds:schemaRef ds:uri="http://schemas.openxmlformats.org/package/2006/metadata/core-properties"/>
    <ds:schemaRef ds:uri="75235a01-ceb8-4ca5-a25a-e550d0ccd3a0"/>
    <ds:schemaRef ds:uri="http://purl.org/dc/dcmitype/"/>
  </ds:schemaRefs>
</ds:datastoreItem>
</file>

<file path=customXml/itemProps2.xml><?xml version="1.0" encoding="utf-8"?>
<ds:datastoreItem xmlns:ds="http://schemas.openxmlformats.org/officeDocument/2006/customXml" ds:itemID="{9B1D534F-7C0F-4F7D-B2B7-02D89B1BFE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235a01-ceb8-4ca5-a25a-e550d0ccd3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courseware</Template>
  <TotalTime>10321</TotalTime>
  <Words>2649</Words>
  <Application>Microsoft Office PowerPoint</Application>
  <PresentationFormat>On-screen Show (4:3)</PresentationFormat>
  <Paragraphs>423</Paragraphs>
  <Slides>57</Slides>
  <Notes>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57</vt:i4>
      </vt:variant>
    </vt:vector>
  </HeadingPairs>
  <TitlesOfParts>
    <vt:vector size="62" baseType="lpstr">
      <vt:lpstr>ＭＳ Ｐゴシック</vt:lpstr>
      <vt:lpstr>Arial</vt:lpstr>
      <vt:lpstr>Times</vt:lpstr>
      <vt:lpstr>courseware</vt:lpstr>
      <vt:lpstr>1_courseware</vt:lpstr>
      <vt:lpstr>Designing Products and Processes Using Six Sigma </vt:lpstr>
      <vt:lpstr>PowerPoint Presentation</vt:lpstr>
      <vt:lpstr>PowerPoint Presentation</vt:lpstr>
      <vt:lpstr>Module 5</vt:lpstr>
      <vt:lpstr>Learning Objectives</vt:lpstr>
      <vt:lpstr>Decomposing the Development Process Using Optimization </vt:lpstr>
      <vt:lpstr>PowerPoint Presentation</vt:lpstr>
      <vt:lpstr>Optimization</vt:lpstr>
      <vt:lpstr>Benefits of Using Optimization Modeling </vt:lpstr>
      <vt:lpstr>Limitations of Ad Hoc and Enumerative Methods</vt:lpstr>
      <vt:lpstr>PowerPoint Presentation</vt:lpstr>
      <vt:lpstr>OptQuest® for Crystal Ball</vt:lpstr>
      <vt:lpstr>Steps for Optimization Using OptQuest</vt:lpstr>
      <vt:lpstr>Case Study</vt:lpstr>
      <vt:lpstr>Processes, Subprocesses, and Their Performance Baselines – 1</vt:lpstr>
      <vt:lpstr>Processes, Subprocesses, and Their Performance Baselines – 2</vt:lpstr>
      <vt:lpstr>Units of Measure for Their Performance Baselines </vt:lpstr>
      <vt:lpstr>Determining the Optimal Combination</vt:lpstr>
      <vt:lpstr>(1) Create a Simulation Model of the Problem</vt:lpstr>
      <vt:lpstr>Create a Simulation Model – continued</vt:lpstr>
      <vt:lpstr>Create a Simulation Model – continued</vt:lpstr>
      <vt:lpstr>Create a Simulation Model – continued</vt:lpstr>
      <vt:lpstr>Create a Simulation Model – continued</vt:lpstr>
      <vt:lpstr>(2) Define Decision Variables Cells</vt:lpstr>
      <vt:lpstr>Decision Variable Cells in the Worksheet </vt:lpstr>
      <vt:lpstr>Values for Decisions</vt:lpstr>
      <vt:lpstr>(3) Select the Objective for the Optimization</vt:lpstr>
      <vt:lpstr>Initial Template of the Objective Statement</vt:lpstr>
      <vt:lpstr>Adjusting the Statement Using PopUp Menus – 1</vt:lpstr>
      <vt:lpstr>Adjusting the Statement Using PopUp Menus – 2</vt:lpstr>
      <vt:lpstr>Adjusting the Statement Using PopUp Menus – 3</vt:lpstr>
      <vt:lpstr>(4) Identify Additional Requirements</vt:lpstr>
      <vt:lpstr>Initial Template of the Requirement Statement</vt:lpstr>
      <vt:lpstr>Completing the Three Requirement Statements</vt:lpstr>
      <vt:lpstr>(5) Confirm Settings for Decision Variables</vt:lpstr>
      <vt:lpstr>Determining the Base Case to Begin Simulation</vt:lpstr>
      <vt:lpstr>(6) Specify Constraints for Decision Variables</vt:lpstr>
      <vt:lpstr>Two Approaches to Entering Constraints</vt:lpstr>
      <vt:lpstr>Advanced Method for Specifying Constraints</vt:lpstr>
      <vt:lpstr>Examples of Defining Constraints in Excel</vt:lpstr>
      <vt:lpstr>(7) Identify Optimization Parameters</vt:lpstr>
      <vt:lpstr>Completing the Advanced Options</vt:lpstr>
      <vt:lpstr>(8) Run the Optimization</vt:lpstr>
      <vt:lpstr>Run the Optimization – continued</vt:lpstr>
      <vt:lpstr>Best Solution View</vt:lpstr>
      <vt:lpstr>Solutions Analysis View</vt:lpstr>
      <vt:lpstr>(9) Interpret the Results</vt:lpstr>
      <vt:lpstr>Summary of Simulations</vt:lpstr>
      <vt:lpstr>Summary of Simulations – continued</vt:lpstr>
      <vt:lpstr>Group Exercise</vt:lpstr>
      <vt:lpstr>Create a Simulation Model of the Problem</vt:lpstr>
      <vt:lpstr>Group Exercise – Debrief</vt:lpstr>
      <vt:lpstr>PowerPoint Presentation</vt:lpstr>
      <vt:lpstr>Deployment Tips</vt:lpstr>
      <vt:lpstr>PowerPoint Presentation</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McCurley</dc:creator>
  <cp:lastModifiedBy>Sheela Nath</cp:lastModifiedBy>
  <cp:revision>388</cp:revision>
  <cp:lastPrinted>1601-01-01T00:00:00Z</cp:lastPrinted>
  <dcterms:created xsi:type="dcterms:W3CDTF">1601-01-01T00:00:00Z</dcterms:created>
  <dcterms:modified xsi:type="dcterms:W3CDTF">2020-09-30T05:50:44Z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